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840" r:id="rId5"/>
    <p:sldId id="862" r:id="rId6"/>
    <p:sldId id="847" r:id="rId7"/>
    <p:sldId id="863" r:id="rId8"/>
    <p:sldId id="866" r:id="rId9"/>
    <p:sldId id="850" r:id="rId10"/>
    <p:sldId id="864" r:id="rId11"/>
    <p:sldId id="854" r:id="rId12"/>
    <p:sldId id="867" r:id="rId13"/>
    <p:sldId id="868" r:id="rId14"/>
    <p:sldId id="857" r:id="rId15"/>
    <p:sldId id="859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7404" autoAdjust="0"/>
  </p:normalViewPr>
  <p:slideViewPr>
    <p:cSldViewPr snapToGrid="0">
      <p:cViewPr varScale="1">
        <p:scale>
          <a:sx n="55" d="100"/>
          <a:sy n="55" d="100"/>
        </p:scale>
        <p:origin x="105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Kendlbacher" userId="ddb7a763-88cf-4634-8773-cbcc8bb01b10" providerId="ADAL" clId="{13576C5F-1A24-4C5A-AFC7-22BD3CA99B66}"/>
    <pc:docChg chg="modSld">
      <pc:chgData name="Daniela Kendlbacher" userId="ddb7a763-88cf-4634-8773-cbcc8bb01b10" providerId="ADAL" clId="{13576C5F-1A24-4C5A-AFC7-22BD3CA99B66}" dt="2024-09-09T14:13:24.485" v="7" actId="20577"/>
      <pc:docMkLst>
        <pc:docMk/>
      </pc:docMkLst>
      <pc:sldChg chg="modSp mod">
        <pc:chgData name="Daniela Kendlbacher" userId="ddb7a763-88cf-4634-8773-cbcc8bb01b10" providerId="ADAL" clId="{13576C5F-1A24-4C5A-AFC7-22BD3CA99B66}" dt="2024-09-09T14:13:13.017" v="3" actId="20577"/>
        <pc:sldMkLst>
          <pc:docMk/>
          <pc:sldMk cId="3748524423" sldId="840"/>
        </pc:sldMkLst>
        <pc:spChg chg="mod">
          <ac:chgData name="Daniela Kendlbacher" userId="ddb7a763-88cf-4634-8773-cbcc8bb01b10" providerId="ADAL" clId="{13576C5F-1A24-4C5A-AFC7-22BD3CA99B66}" dt="2024-09-09T14:13:13.017" v="3" actId="20577"/>
          <ac:spMkLst>
            <pc:docMk/>
            <pc:sldMk cId="3748524423" sldId="840"/>
            <ac:spMk id="5" creationId="{73C40CF2-7E96-3113-7045-FACA591D8208}"/>
          </ac:spMkLst>
        </pc:spChg>
      </pc:sldChg>
      <pc:sldChg chg="modSp mod">
        <pc:chgData name="Daniela Kendlbacher" userId="ddb7a763-88cf-4634-8773-cbcc8bb01b10" providerId="ADAL" clId="{13576C5F-1A24-4C5A-AFC7-22BD3CA99B66}" dt="2024-09-09T14:13:24.485" v="7" actId="20577"/>
        <pc:sldMkLst>
          <pc:docMk/>
          <pc:sldMk cId="3969963536" sldId="847"/>
        </pc:sldMkLst>
        <pc:spChg chg="mod">
          <ac:chgData name="Daniela Kendlbacher" userId="ddb7a763-88cf-4634-8773-cbcc8bb01b10" providerId="ADAL" clId="{13576C5F-1A24-4C5A-AFC7-22BD3CA99B66}" dt="2024-09-09T14:13:24.485" v="7" actId="20577"/>
          <ac:spMkLst>
            <pc:docMk/>
            <pc:sldMk cId="3969963536" sldId="847"/>
            <ac:spMk id="7" creationId="{36D15A98-DCFA-2749-16CC-859D472B78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16977AD-E421-4E21-883B-450C3B7CBE4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2641E55-8F8A-4AA7-B5C2-0D9477CC1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</p:spTree>
    <p:extLst>
      <p:ext uri="{BB962C8B-B14F-4D97-AF65-F5344CB8AC3E}">
        <p14:creationId xmlns:p14="http://schemas.microsoft.com/office/powerpoint/2010/main" val="244742900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8 FUEL Slid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379200" cy="52578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1937"/>
              </a:buClr>
              <a:buFont typeface="Wingdings" panose="05000000000000000000" pitchFamily="2" charset="2"/>
              <a:buChar char="§"/>
              <a:defRPr sz="3200" b="1">
                <a:latin typeface="+mn-lt"/>
              </a:defRPr>
            </a:lvl1pPr>
            <a:lvl2pPr marL="990575" indent="-380990">
              <a:buClr>
                <a:srgbClr val="E31937"/>
              </a:buClr>
              <a:buFont typeface="Wingdings" panose="05000000000000000000" pitchFamily="2" charset="2"/>
              <a:buChar char="§"/>
              <a:defRPr sz="2667">
                <a:latin typeface="+mn-lt"/>
              </a:defRPr>
            </a:lvl2pPr>
            <a:lvl3pPr marL="1523962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2133547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4pPr>
            <a:lvl5pPr marL="2743131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0"/>
            <a:ext cx="2763512" cy="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246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2 Slid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379200" cy="52578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2"/>
              </a:buClr>
              <a:buFont typeface="Wingdings" panose="05000000000000000000" pitchFamily="2" charset="2"/>
              <a:buChar char="§"/>
              <a:defRPr sz="3200" b="1">
                <a:latin typeface="+mn-lt"/>
              </a:defRPr>
            </a:lvl1pPr>
            <a:lvl2pPr marL="990575" indent="-380990">
              <a:buClr>
                <a:schemeClr val="tx2"/>
              </a:buClr>
              <a:buFont typeface="Wingdings" panose="05000000000000000000" pitchFamily="2" charset="2"/>
              <a:buChar char="§"/>
              <a:defRPr sz="2667">
                <a:latin typeface="+mn-lt"/>
              </a:defRPr>
            </a:lvl2pPr>
            <a:lvl3pPr marL="1523962" indent="-304792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2133547" indent="-304792">
              <a:buClr>
                <a:schemeClr val="tx2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4pPr>
            <a:lvl5pPr marL="2743131" indent="-304792">
              <a:buClr>
                <a:schemeClr val="tx2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8" y="814265"/>
            <a:ext cx="788751" cy="2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571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2 FUEL Slid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379200" cy="52578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tx2"/>
              </a:buClr>
              <a:buFont typeface="Wingdings" panose="05000000000000000000" pitchFamily="2" charset="2"/>
              <a:buChar char="§"/>
              <a:defRPr sz="3200" b="1">
                <a:latin typeface="+mn-lt"/>
              </a:defRPr>
            </a:lvl1pPr>
            <a:lvl2pPr marL="990575" indent="-380990">
              <a:buClr>
                <a:schemeClr val="tx2"/>
              </a:buClr>
              <a:buFont typeface="Wingdings" panose="05000000000000000000" pitchFamily="2" charset="2"/>
              <a:buChar char="§"/>
              <a:defRPr sz="2667">
                <a:latin typeface="+mn-lt"/>
              </a:defRPr>
            </a:lvl2pPr>
            <a:lvl3pPr marL="1523962" indent="-304792">
              <a:buClr>
                <a:schemeClr val="tx2"/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2133547" indent="-304792">
              <a:buClr>
                <a:schemeClr val="tx2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4pPr>
            <a:lvl5pPr marL="2743131" indent="-304792">
              <a:buClr>
                <a:schemeClr val="tx2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1"/>
            <a:ext cx="2763512" cy="2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048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sp>
        <p:nvSpPr>
          <p:cNvPr id="42" name="Rectangle 41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3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4" name="Rectangle 43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6" name="Rectangle 45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4266851" y="121993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Pre-Order Date: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00" y="1222701"/>
            <a:ext cx="2539651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 baseline="0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Buy Promo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8026401" y="121920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Launch Ship Date: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20053" y="1219201"/>
            <a:ext cx="2468748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Sell  Promo</a:t>
            </a:r>
          </a:p>
        </p:txBody>
      </p:sp>
    </p:spTree>
    <p:extLst>
      <p:ext uri="{BB962C8B-B14F-4D97-AF65-F5344CB8AC3E}">
        <p14:creationId xmlns:p14="http://schemas.microsoft.com/office/powerpoint/2010/main" val="389894515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XFUEL_NP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sp>
        <p:nvSpPr>
          <p:cNvPr id="42" name="Rectangle 41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3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4" name="Rectangle 43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6" name="Rectangle 45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4266851" y="121993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Pre-Order Date: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00" y="1222701"/>
            <a:ext cx="2539651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 baseline="0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Buy Promo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8026401" y="121920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Launch Ship Date: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20053" y="1219201"/>
            <a:ext cx="2468748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Sell  Promo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F07657-13FD-4FC5-980F-0BBBF8DDC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3" y="526829"/>
            <a:ext cx="892599" cy="6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619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8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7" y="814265"/>
            <a:ext cx="788752" cy="289983"/>
          </a:xfrm>
          <a:prstGeom prst="rect">
            <a:avLst/>
          </a:prstGeom>
        </p:spPr>
      </p:pic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4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6" name="Rectangle 45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7" name="Rectangle 46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4266851" y="121993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Pre-Order Date: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00" y="1222701"/>
            <a:ext cx="2539651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 baseline="0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Buy Promo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026401" y="121920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Launch Ship Date: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20053" y="1219201"/>
            <a:ext cx="2468748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Sell  Promo</a:t>
            </a:r>
          </a:p>
        </p:txBody>
      </p:sp>
    </p:spTree>
    <p:extLst>
      <p:ext uri="{BB962C8B-B14F-4D97-AF65-F5344CB8AC3E}">
        <p14:creationId xmlns:p14="http://schemas.microsoft.com/office/powerpoint/2010/main" val="241090728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8 FUEL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0"/>
            <a:ext cx="2763512" cy="287867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4" name="Rectangle 33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6" name="Rectangle 35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4266851" y="121993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Pre-Order Date: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00" y="1222701"/>
            <a:ext cx="2539651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 baseline="0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Buy Promo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8026401" y="121920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Launch Ship Date: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20053" y="1219201"/>
            <a:ext cx="2468748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Sell  Promo</a:t>
            </a:r>
          </a:p>
        </p:txBody>
      </p:sp>
    </p:spTree>
    <p:extLst>
      <p:ext uri="{BB962C8B-B14F-4D97-AF65-F5344CB8AC3E}">
        <p14:creationId xmlns:p14="http://schemas.microsoft.com/office/powerpoint/2010/main" val="3137063345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2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8" y="814265"/>
            <a:ext cx="788751" cy="289983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4" name="Rectangle 33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6" name="Rectangle 35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TextBox 42"/>
          <p:cNvSpPr txBox="1"/>
          <p:nvPr userDrawn="1"/>
        </p:nvSpPr>
        <p:spPr>
          <a:xfrm>
            <a:off x="4266851" y="121993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Pre-Order Date: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00" y="1222701"/>
            <a:ext cx="2539651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 baseline="0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Buy Promo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8026401" y="121920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Launch Ship Date: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20053" y="1219201"/>
            <a:ext cx="2468748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Sell  Promo</a:t>
            </a:r>
          </a:p>
        </p:txBody>
      </p:sp>
    </p:spTree>
    <p:extLst>
      <p:ext uri="{BB962C8B-B14F-4D97-AF65-F5344CB8AC3E}">
        <p14:creationId xmlns:p14="http://schemas.microsoft.com/office/powerpoint/2010/main" val="252536182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2 FUEL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1"/>
            <a:ext cx="2763512" cy="287865"/>
          </a:xfrm>
          <a:prstGeom prst="rect">
            <a:avLst/>
          </a:prstGeom>
        </p:spPr>
      </p:pic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4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5" name="Rectangle 44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6" name="Rectangle 45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7" name="Rectangle 46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4266851" y="1219934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Pre-Order Date: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88000" y="1222701"/>
            <a:ext cx="2539651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 baseline="0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Buy Promo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026401" y="121920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>
                    <a:lumMod val="50000"/>
                  </a:srgbClr>
                </a:solidFill>
              </a:rPr>
              <a:t>Launch Ship Date: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20053" y="1219201"/>
            <a:ext cx="2468748" cy="359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rgbClr val="E31937"/>
                </a:solidFill>
                <a:latin typeface="+mn-lt"/>
              </a:defRPr>
            </a:lvl1pPr>
            <a:lvl2pPr marL="609585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2pPr>
            <a:lvl3pPr marL="1219170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3pPr>
            <a:lvl4pPr marL="1828754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4pPr>
            <a:lvl5pPr marL="2438339" indent="0">
              <a:buFontTx/>
              <a:buNone/>
              <a:defRPr sz="1467">
                <a:solidFill>
                  <a:srgbClr val="E31937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Date Range to Sell  Promo</a:t>
            </a:r>
          </a:p>
        </p:txBody>
      </p:sp>
    </p:spTree>
    <p:extLst>
      <p:ext uri="{BB962C8B-B14F-4D97-AF65-F5344CB8AC3E}">
        <p14:creationId xmlns:p14="http://schemas.microsoft.com/office/powerpoint/2010/main" val="426791673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Blank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0572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X FUEL1_Blank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A13C4-F153-4D51-B1A7-03FA9956C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3" y="526829"/>
            <a:ext cx="892599" cy="6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3375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8 FUEL BLANK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7" y="814265"/>
            <a:ext cx="788752" cy="289983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0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9725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2 BLANK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0"/>
            <a:ext cx="2763512" cy="287867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0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8888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2 FUEL BLANK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8" y="814265"/>
            <a:ext cx="788751" cy="289983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0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92747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 M18 BLANK ONE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1"/>
            <a:ext cx="2763512" cy="287865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263374" y="1974774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263374" y="1770899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263373" y="3426617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63373" y="3232268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29" name="Rectangle 28"/>
          <p:cNvSpPr>
            <a:spLocks noChangeArrowheads="1"/>
          </p:cNvSpPr>
          <p:nvPr userDrawn="1"/>
        </p:nvSpPr>
        <p:spPr bwMode="auto">
          <a:xfrm>
            <a:off x="263370" y="4887052"/>
            <a:ext cx="1907580" cy="111235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8100000" sx="102000" sy="102000" algn="t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0" name="Rectangle 10"/>
          <p:cNvSpPr>
            <a:spLocks noChangeArrowheads="1"/>
          </p:cNvSpPr>
          <p:nvPr userDrawn="1"/>
        </p:nvSpPr>
        <p:spPr bwMode="auto">
          <a:xfrm>
            <a:off x="263370" y="4692703"/>
            <a:ext cx="1907580" cy="196720"/>
          </a:xfrm>
          <a:prstGeom prst="rect">
            <a:avLst/>
          </a:prstGeom>
          <a:solidFill>
            <a:srgbClr val="E31937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 wrap="none" anchor="ctr"/>
          <a:lstStyle/>
          <a:p>
            <a:pPr defTabSz="609585"/>
            <a:endParaRPr lang="en-US" sz="2400" dirty="0">
              <a:solidFill>
                <a:srgbClr val="000000"/>
              </a:solidFill>
              <a:ea typeface="ＭＳ Ｐゴシック" pitchFamily="16" charset="-128"/>
            </a:endParaRP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63154" y="1752588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63154" y="3209977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263832" y="4673652"/>
            <a:ext cx="1907117" cy="203200"/>
          </a:xfrm>
          <a:prstGeom prst="rect">
            <a:avLst/>
          </a:prstGeom>
          <a:effectLst>
            <a:outerShdw blurRad="165100" dist="38100" dir="10800000" sx="102000" sy="102000" algn="r" rotWithShape="0">
              <a:prstClr val="black">
                <a:alpha val="68000"/>
              </a:prstClr>
            </a:outerShdw>
          </a:effectLst>
        </p:spPr>
        <p:txBody>
          <a:bodyPr/>
          <a:lstStyle>
            <a:lvl1pPr marL="0" indent="0" algn="ctr">
              <a:buFontTx/>
              <a:buNone/>
              <a:defRPr sz="1067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609585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2pPr>
            <a:lvl3pPr marL="1219170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3pPr>
            <a:lvl4pPr marL="1828754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 marL="2438339" indent="0"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08800" y="1780768"/>
            <a:ext cx="5136568" cy="428983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438400" y="1770898"/>
            <a:ext cx="4368800" cy="4299699"/>
          </a:xfrm>
          <a:prstGeom prst="rect">
            <a:avLst/>
          </a:prstGeom>
        </p:spPr>
        <p:txBody>
          <a:bodyPr/>
          <a:lstStyle>
            <a:lvl1pPr marL="302676" indent="-302676">
              <a:buClr>
                <a:schemeClr val="tx2"/>
              </a:buClr>
              <a:buFont typeface="Wingdings" panose="05000000000000000000" pitchFamily="2" charset="2"/>
              <a:buChar char="§"/>
              <a:defRPr sz="2133" b="1">
                <a:latin typeface="+mn-lt"/>
              </a:defRPr>
            </a:lvl1pPr>
            <a:lvl2pPr marL="916494" indent="-306910">
              <a:buClr>
                <a:schemeClr val="tx2"/>
              </a:buClr>
              <a:buFont typeface="Wingdings" panose="05000000000000000000" pitchFamily="2" charset="2"/>
              <a:buChar char="§"/>
              <a:defRPr sz="1867" b="0">
                <a:latin typeface="+mn-lt"/>
              </a:defRPr>
            </a:lvl2pPr>
            <a:lvl3pPr marL="1443531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600" b="0">
                <a:latin typeface="+mn-lt"/>
              </a:defRPr>
            </a:lvl3pPr>
            <a:lvl4pPr marL="1979035" indent="-150280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4pPr>
            <a:lvl5pPr marL="2662700" indent="-224361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2241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Water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6"/>
          <p:cNvGraphicFramePr>
            <a:graphicFrameLocks noGrp="1"/>
          </p:cNvGraphicFramePr>
          <p:nvPr userDrawn="1"/>
        </p:nvGraphicFramePr>
        <p:xfrm>
          <a:off x="25146" y="1337218"/>
          <a:ext cx="12166854" cy="26298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4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5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</p:spTree>
    <p:extLst>
      <p:ext uri="{BB962C8B-B14F-4D97-AF65-F5344CB8AC3E}">
        <p14:creationId xmlns:p14="http://schemas.microsoft.com/office/powerpoint/2010/main" val="26979409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Water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6"/>
          <p:cNvGraphicFramePr>
            <a:graphicFrameLocks noGrp="1"/>
          </p:cNvGraphicFramePr>
          <p:nvPr userDrawn="1"/>
        </p:nvGraphicFramePr>
        <p:xfrm>
          <a:off x="101600" y="1352458"/>
          <a:ext cx="12008751" cy="24774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3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3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03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40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007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47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JAN </a:t>
                      </a:r>
                    </a:p>
                  </a:txBody>
                  <a:tcPr marL="106680" marR="106680" marT="40051" marB="40051" anchorCtr="1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MAY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</a:t>
                      </a:r>
                    </a:p>
                  </a:txBody>
                  <a:tcPr marL="106680" marR="106680" marT="40051" marB="40051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</p:spTree>
    <p:extLst>
      <p:ext uri="{BB962C8B-B14F-4D97-AF65-F5344CB8AC3E}">
        <p14:creationId xmlns:p14="http://schemas.microsoft.com/office/powerpoint/2010/main" val="4273180972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WATERFALL +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0975CC7-6F8A-4C06-8A9D-DBD342843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714EE3-3C31-443A-8121-1FB7CD8AC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graphicFrame>
        <p:nvGraphicFramePr>
          <p:cNvPr id="5" name="Group 56">
            <a:extLst>
              <a:ext uri="{FF2B5EF4-FFF2-40B4-BE49-F238E27FC236}">
                <a16:creationId xmlns:a16="http://schemas.microsoft.com/office/drawing/2014/main" id="{B86B1732-BD50-477E-9D12-8866F679146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24250204"/>
              </p:ext>
            </p:extLst>
          </p:nvPr>
        </p:nvGraphicFramePr>
        <p:xfrm>
          <a:off x="1371600" y="1390684"/>
          <a:ext cx="9385343" cy="230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9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feld 1">
            <a:extLst>
              <a:ext uri="{FF2B5EF4-FFF2-40B4-BE49-F238E27FC236}">
                <a16:creationId xmlns:a16="http://schemas.microsoft.com/office/drawing/2014/main" id="{C5C3B3F9-E18D-418A-84C5-1CD428DC3F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64306" y="1474323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GSV</a:t>
            </a:r>
          </a:p>
        </p:txBody>
      </p:sp>
      <p:sp>
        <p:nvSpPr>
          <p:cNvPr id="7" name="Textfeld 45">
            <a:extLst>
              <a:ext uri="{FF2B5EF4-FFF2-40B4-BE49-F238E27FC236}">
                <a16:creationId xmlns:a16="http://schemas.microsoft.com/office/drawing/2014/main" id="{9D4764EB-A22A-40CD-9514-2BA58E8D0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1734" y="1405564"/>
            <a:ext cx="54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THP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GM%</a:t>
            </a:r>
          </a:p>
        </p:txBody>
      </p:sp>
      <p:sp>
        <p:nvSpPr>
          <p:cNvPr id="8" name="Textfeld 66">
            <a:extLst>
              <a:ext uri="{FF2B5EF4-FFF2-40B4-BE49-F238E27FC236}">
                <a16:creationId xmlns:a16="http://schemas.microsoft.com/office/drawing/2014/main" id="{DFDDB906-7641-47D1-B33B-E56F47DF1D77}"/>
              </a:ext>
            </a:extLst>
          </p:cNvPr>
          <p:cNvSpPr txBox="1"/>
          <p:nvPr userDrawn="1"/>
        </p:nvSpPr>
        <p:spPr>
          <a:xfrm>
            <a:off x="11098955" y="1283891"/>
            <a:ext cx="82907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891">
              <a:defRPr/>
            </a:pPr>
            <a:r>
              <a:rPr lang="de-DE" sz="788" b="1" dirty="0">
                <a:solidFill>
                  <a:srgbClr val="000000"/>
                </a:solidFill>
                <a:latin typeface="Arial"/>
                <a:sym typeface="Calibri"/>
              </a:rPr>
              <a:t>2020 IMPACT</a:t>
            </a:r>
          </a:p>
        </p:txBody>
      </p:sp>
    </p:spTree>
    <p:extLst>
      <p:ext uri="{BB962C8B-B14F-4D97-AF65-F5344CB8AC3E}">
        <p14:creationId xmlns:p14="http://schemas.microsoft.com/office/powerpoint/2010/main" val="2265902626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X FUEL1_Blank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A13C4-F153-4D51-B1A7-03FA9956C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3" y="526829"/>
            <a:ext cx="892599" cy="601739"/>
          </a:xfrm>
          <a:prstGeom prst="rect">
            <a:avLst/>
          </a:prstGeom>
        </p:spPr>
      </p:pic>
      <p:graphicFrame>
        <p:nvGraphicFramePr>
          <p:cNvPr id="7" name="Group 56">
            <a:extLst>
              <a:ext uri="{FF2B5EF4-FFF2-40B4-BE49-F238E27FC236}">
                <a16:creationId xmlns:a16="http://schemas.microsoft.com/office/drawing/2014/main" id="{E449D093-CF15-444E-AD62-0E7EC1A309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253152"/>
              </p:ext>
            </p:extLst>
          </p:nvPr>
        </p:nvGraphicFramePr>
        <p:xfrm>
          <a:off x="1371600" y="1390684"/>
          <a:ext cx="9385343" cy="230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9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feld 1">
            <a:extLst>
              <a:ext uri="{FF2B5EF4-FFF2-40B4-BE49-F238E27FC236}">
                <a16:creationId xmlns:a16="http://schemas.microsoft.com/office/drawing/2014/main" id="{C5094091-C167-4B7A-9DD9-0D6009F150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64306" y="1474323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GSV</a:t>
            </a:r>
          </a:p>
        </p:txBody>
      </p:sp>
      <p:sp>
        <p:nvSpPr>
          <p:cNvPr id="9" name="Textfeld 45">
            <a:extLst>
              <a:ext uri="{FF2B5EF4-FFF2-40B4-BE49-F238E27FC236}">
                <a16:creationId xmlns:a16="http://schemas.microsoft.com/office/drawing/2014/main" id="{567EB0D2-9D17-4A36-89CA-7755B5C79C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1734" y="1405564"/>
            <a:ext cx="54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THP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GM%</a:t>
            </a:r>
          </a:p>
        </p:txBody>
      </p:sp>
      <p:sp>
        <p:nvSpPr>
          <p:cNvPr id="10" name="Textfeld 66">
            <a:extLst>
              <a:ext uri="{FF2B5EF4-FFF2-40B4-BE49-F238E27FC236}">
                <a16:creationId xmlns:a16="http://schemas.microsoft.com/office/drawing/2014/main" id="{7BCBFEAA-5A3E-4AC0-8E8E-F66E9FAD00B6}"/>
              </a:ext>
            </a:extLst>
          </p:cNvPr>
          <p:cNvSpPr txBox="1"/>
          <p:nvPr userDrawn="1"/>
        </p:nvSpPr>
        <p:spPr>
          <a:xfrm>
            <a:off x="11098955" y="1283891"/>
            <a:ext cx="82907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891">
              <a:defRPr/>
            </a:pPr>
            <a:r>
              <a:rPr lang="de-DE" sz="788" b="1" dirty="0">
                <a:solidFill>
                  <a:srgbClr val="000000"/>
                </a:solidFill>
                <a:latin typeface="Arial"/>
                <a:sym typeface="Calibri"/>
              </a:rPr>
              <a:t>2020 IMPACT</a:t>
            </a:r>
          </a:p>
        </p:txBody>
      </p:sp>
    </p:spTree>
    <p:extLst>
      <p:ext uri="{BB962C8B-B14F-4D97-AF65-F5344CB8AC3E}">
        <p14:creationId xmlns:p14="http://schemas.microsoft.com/office/powerpoint/2010/main" val="293088560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M18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7" y="814265"/>
            <a:ext cx="788752" cy="289983"/>
          </a:xfrm>
          <a:prstGeom prst="rect">
            <a:avLst/>
          </a:prstGeom>
        </p:spPr>
      </p:pic>
      <p:graphicFrame>
        <p:nvGraphicFramePr>
          <p:cNvPr id="6" name="Group 56">
            <a:extLst>
              <a:ext uri="{FF2B5EF4-FFF2-40B4-BE49-F238E27FC236}">
                <a16:creationId xmlns:a16="http://schemas.microsoft.com/office/drawing/2014/main" id="{CC3A08FA-E3D1-49B1-9B55-110FBEB28E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253152"/>
              </p:ext>
            </p:extLst>
          </p:nvPr>
        </p:nvGraphicFramePr>
        <p:xfrm>
          <a:off x="1371600" y="1390684"/>
          <a:ext cx="9385343" cy="230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9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feld 1">
            <a:extLst>
              <a:ext uri="{FF2B5EF4-FFF2-40B4-BE49-F238E27FC236}">
                <a16:creationId xmlns:a16="http://schemas.microsoft.com/office/drawing/2014/main" id="{977579F5-E492-4DCB-A53E-28ADCE0884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64306" y="1474323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GSV</a:t>
            </a:r>
          </a:p>
        </p:txBody>
      </p:sp>
      <p:sp>
        <p:nvSpPr>
          <p:cNvPr id="10" name="Textfeld 45">
            <a:extLst>
              <a:ext uri="{FF2B5EF4-FFF2-40B4-BE49-F238E27FC236}">
                <a16:creationId xmlns:a16="http://schemas.microsoft.com/office/drawing/2014/main" id="{E48F795A-EFB5-443D-9FB2-9518F59F49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1734" y="1405564"/>
            <a:ext cx="54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THP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GM%</a:t>
            </a:r>
          </a:p>
        </p:txBody>
      </p:sp>
      <p:sp>
        <p:nvSpPr>
          <p:cNvPr id="11" name="Textfeld 66">
            <a:extLst>
              <a:ext uri="{FF2B5EF4-FFF2-40B4-BE49-F238E27FC236}">
                <a16:creationId xmlns:a16="http://schemas.microsoft.com/office/drawing/2014/main" id="{ECB272DF-2F77-4DB8-950F-A9E923047D51}"/>
              </a:ext>
            </a:extLst>
          </p:cNvPr>
          <p:cNvSpPr txBox="1"/>
          <p:nvPr userDrawn="1"/>
        </p:nvSpPr>
        <p:spPr>
          <a:xfrm>
            <a:off x="11098955" y="1283891"/>
            <a:ext cx="82907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891">
              <a:defRPr/>
            </a:pPr>
            <a:r>
              <a:rPr lang="de-DE" sz="788" b="1" dirty="0">
                <a:solidFill>
                  <a:srgbClr val="000000"/>
                </a:solidFill>
                <a:latin typeface="Arial"/>
                <a:sym typeface="Calibri"/>
              </a:rPr>
              <a:t>2020 IMPACT</a:t>
            </a:r>
          </a:p>
        </p:txBody>
      </p:sp>
    </p:spTree>
    <p:extLst>
      <p:ext uri="{BB962C8B-B14F-4D97-AF65-F5344CB8AC3E}">
        <p14:creationId xmlns:p14="http://schemas.microsoft.com/office/powerpoint/2010/main" val="72351409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M18 FU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spc="0" baseline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kern="0"/>
              <a:t>CLICK TO ADD PRIMARY TITLE</a:t>
            </a:r>
            <a:endParaRPr lang="en-US" sz="3200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0"/>
            <a:ext cx="2763512" cy="287867"/>
          </a:xfrm>
          <a:prstGeom prst="rect">
            <a:avLst/>
          </a:prstGeom>
        </p:spPr>
      </p:pic>
      <p:graphicFrame>
        <p:nvGraphicFramePr>
          <p:cNvPr id="6" name="Group 56">
            <a:extLst>
              <a:ext uri="{FF2B5EF4-FFF2-40B4-BE49-F238E27FC236}">
                <a16:creationId xmlns:a16="http://schemas.microsoft.com/office/drawing/2014/main" id="{D7F0E586-5949-4315-8E69-5DFD4863F1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253152"/>
              </p:ext>
            </p:extLst>
          </p:nvPr>
        </p:nvGraphicFramePr>
        <p:xfrm>
          <a:off x="1371600" y="1390684"/>
          <a:ext cx="9385343" cy="230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9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feld 1">
            <a:extLst>
              <a:ext uri="{FF2B5EF4-FFF2-40B4-BE49-F238E27FC236}">
                <a16:creationId xmlns:a16="http://schemas.microsoft.com/office/drawing/2014/main" id="{104F2389-F8BF-4E41-82C4-F16E13507A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64306" y="1474323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GSV</a:t>
            </a:r>
          </a:p>
        </p:txBody>
      </p:sp>
      <p:sp>
        <p:nvSpPr>
          <p:cNvPr id="10" name="Textfeld 45">
            <a:extLst>
              <a:ext uri="{FF2B5EF4-FFF2-40B4-BE49-F238E27FC236}">
                <a16:creationId xmlns:a16="http://schemas.microsoft.com/office/drawing/2014/main" id="{67E0DD47-4623-4311-A945-AF2B6DE9E5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1734" y="1405564"/>
            <a:ext cx="54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THP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GM%</a:t>
            </a:r>
          </a:p>
        </p:txBody>
      </p:sp>
      <p:sp>
        <p:nvSpPr>
          <p:cNvPr id="11" name="Textfeld 66">
            <a:extLst>
              <a:ext uri="{FF2B5EF4-FFF2-40B4-BE49-F238E27FC236}">
                <a16:creationId xmlns:a16="http://schemas.microsoft.com/office/drawing/2014/main" id="{921A33E8-263F-4CF0-A343-D5E78A7FC24E}"/>
              </a:ext>
            </a:extLst>
          </p:cNvPr>
          <p:cNvSpPr txBox="1"/>
          <p:nvPr userDrawn="1"/>
        </p:nvSpPr>
        <p:spPr>
          <a:xfrm>
            <a:off x="11098955" y="1283891"/>
            <a:ext cx="82907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891">
              <a:defRPr/>
            </a:pPr>
            <a:r>
              <a:rPr lang="de-DE" sz="788" b="1" dirty="0">
                <a:solidFill>
                  <a:srgbClr val="000000"/>
                </a:solidFill>
                <a:latin typeface="Arial"/>
                <a:sym typeface="Calibri"/>
              </a:rPr>
              <a:t>2020 IMPACT</a:t>
            </a:r>
          </a:p>
        </p:txBody>
      </p:sp>
    </p:spTree>
    <p:extLst>
      <p:ext uri="{BB962C8B-B14F-4D97-AF65-F5344CB8AC3E}">
        <p14:creationId xmlns:p14="http://schemas.microsoft.com/office/powerpoint/2010/main" val="374137542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8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7" y="814265"/>
            <a:ext cx="788752" cy="2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7058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M1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8" y="814265"/>
            <a:ext cx="788751" cy="289983"/>
          </a:xfrm>
          <a:prstGeom prst="rect">
            <a:avLst/>
          </a:prstGeom>
        </p:spPr>
      </p:pic>
      <p:graphicFrame>
        <p:nvGraphicFramePr>
          <p:cNvPr id="6" name="Group 56">
            <a:extLst>
              <a:ext uri="{FF2B5EF4-FFF2-40B4-BE49-F238E27FC236}">
                <a16:creationId xmlns:a16="http://schemas.microsoft.com/office/drawing/2014/main" id="{12534F4F-6809-418E-825E-04A3BB91219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253152"/>
              </p:ext>
            </p:extLst>
          </p:nvPr>
        </p:nvGraphicFramePr>
        <p:xfrm>
          <a:off x="1371600" y="1390684"/>
          <a:ext cx="9385343" cy="230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9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feld 1">
            <a:extLst>
              <a:ext uri="{FF2B5EF4-FFF2-40B4-BE49-F238E27FC236}">
                <a16:creationId xmlns:a16="http://schemas.microsoft.com/office/drawing/2014/main" id="{79AA3143-48B1-4784-B0EF-9BF582A51D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64306" y="1474323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GSV</a:t>
            </a:r>
          </a:p>
        </p:txBody>
      </p:sp>
      <p:sp>
        <p:nvSpPr>
          <p:cNvPr id="10" name="Textfeld 45">
            <a:extLst>
              <a:ext uri="{FF2B5EF4-FFF2-40B4-BE49-F238E27FC236}">
                <a16:creationId xmlns:a16="http://schemas.microsoft.com/office/drawing/2014/main" id="{38707394-1780-47AB-B591-8A99049998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1734" y="1405564"/>
            <a:ext cx="54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THP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GM%</a:t>
            </a:r>
          </a:p>
        </p:txBody>
      </p:sp>
      <p:sp>
        <p:nvSpPr>
          <p:cNvPr id="11" name="Textfeld 66">
            <a:extLst>
              <a:ext uri="{FF2B5EF4-FFF2-40B4-BE49-F238E27FC236}">
                <a16:creationId xmlns:a16="http://schemas.microsoft.com/office/drawing/2014/main" id="{49A9CA44-B169-4E98-9C3F-CDA0C7585C60}"/>
              </a:ext>
            </a:extLst>
          </p:cNvPr>
          <p:cNvSpPr txBox="1"/>
          <p:nvPr userDrawn="1"/>
        </p:nvSpPr>
        <p:spPr>
          <a:xfrm>
            <a:off x="11098955" y="1283891"/>
            <a:ext cx="82907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891">
              <a:defRPr/>
            </a:pPr>
            <a:r>
              <a:rPr lang="de-DE" sz="788" b="1" dirty="0">
                <a:solidFill>
                  <a:srgbClr val="000000"/>
                </a:solidFill>
                <a:latin typeface="Arial"/>
                <a:sym typeface="Calibri"/>
              </a:rPr>
              <a:t>2020 IMPACT</a:t>
            </a:r>
          </a:p>
        </p:txBody>
      </p:sp>
    </p:spTree>
    <p:extLst>
      <p:ext uri="{BB962C8B-B14F-4D97-AF65-F5344CB8AC3E}">
        <p14:creationId xmlns:p14="http://schemas.microsoft.com/office/powerpoint/2010/main" val="4018630160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M12 FU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1"/>
            <a:ext cx="2763512" cy="287865"/>
          </a:xfrm>
          <a:prstGeom prst="rect">
            <a:avLst/>
          </a:prstGeom>
        </p:spPr>
      </p:pic>
      <p:graphicFrame>
        <p:nvGraphicFramePr>
          <p:cNvPr id="5" name="Group 56">
            <a:extLst>
              <a:ext uri="{FF2B5EF4-FFF2-40B4-BE49-F238E27FC236}">
                <a16:creationId xmlns:a16="http://schemas.microsoft.com/office/drawing/2014/main" id="{E164078F-8247-46D0-BCFB-B8E9A9B2414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253152"/>
              </p:ext>
            </p:extLst>
          </p:nvPr>
        </p:nvGraphicFramePr>
        <p:xfrm>
          <a:off x="1371600" y="1390684"/>
          <a:ext cx="9385343" cy="2308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47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US" sz="11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US" sz="9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QUARTER</a:t>
                      </a:r>
                    </a:p>
                  </a:txBody>
                  <a:tcPr marL="80011" marR="80011" marT="30038" marB="30038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feld 1">
            <a:extLst>
              <a:ext uri="{FF2B5EF4-FFF2-40B4-BE49-F238E27FC236}">
                <a16:creationId xmlns:a16="http://schemas.microsoft.com/office/drawing/2014/main" id="{42BA69A2-86D9-480A-9900-4056CAAFA7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64306" y="1474323"/>
            <a:ext cx="4283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GSV</a:t>
            </a:r>
          </a:p>
        </p:txBody>
      </p:sp>
      <p:sp>
        <p:nvSpPr>
          <p:cNvPr id="10" name="Textfeld 45">
            <a:extLst>
              <a:ext uri="{FF2B5EF4-FFF2-40B4-BE49-F238E27FC236}">
                <a16:creationId xmlns:a16="http://schemas.microsoft.com/office/drawing/2014/main" id="{0360A586-018D-444F-8204-1FDCF84B20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41734" y="1405564"/>
            <a:ext cx="548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THP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de-DE" sz="900" b="1" dirty="0">
                <a:solidFill>
                  <a:srgbClr val="000000"/>
                </a:solidFill>
                <a:sym typeface="Calibri"/>
              </a:rPr>
              <a:t>GM%</a:t>
            </a:r>
          </a:p>
        </p:txBody>
      </p:sp>
      <p:sp>
        <p:nvSpPr>
          <p:cNvPr id="11" name="Textfeld 66">
            <a:extLst>
              <a:ext uri="{FF2B5EF4-FFF2-40B4-BE49-F238E27FC236}">
                <a16:creationId xmlns:a16="http://schemas.microsoft.com/office/drawing/2014/main" id="{DE98A62B-ED21-4192-8691-3FF5B535D676}"/>
              </a:ext>
            </a:extLst>
          </p:cNvPr>
          <p:cNvSpPr txBox="1"/>
          <p:nvPr userDrawn="1"/>
        </p:nvSpPr>
        <p:spPr>
          <a:xfrm>
            <a:off x="11098955" y="1283891"/>
            <a:ext cx="829073" cy="213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891">
              <a:defRPr/>
            </a:pPr>
            <a:r>
              <a:rPr lang="de-DE" sz="788" b="1" dirty="0">
                <a:solidFill>
                  <a:srgbClr val="000000"/>
                </a:solidFill>
                <a:latin typeface="Arial"/>
                <a:sym typeface="Calibri"/>
              </a:rPr>
              <a:t>2020 IMPACT</a:t>
            </a:r>
          </a:p>
        </p:txBody>
      </p:sp>
    </p:spTree>
    <p:extLst>
      <p:ext uri="{BB962C8B-B14F-4D97-AF65-F5344CB8AC3E}">
        <p14:creationId xmlns:p14="http://schemas.microsoft.com/office/powerpoint/2010/main" val="3212176038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RODUCT &amp; PROMO TITLE">
    <p:bg>
      <p:bgPr>
        <a:solidFill>
          <a:srgbClr val="E31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8" y="-6354"/>
            <a:ext cx="12269632" cy="6901668"/>
          </a:xfrm>
          <a:prstGeom prst="rect">
            <a:avLst/>
          </a:prstGeom>
        </p:spPr>
      </p:pic>
      <p:pic>
        <p:nvPicPr>
          <p:cNvPr id="8" name="Picture 7" descr="VBL_NBHD_LOGO_HORIZ_WH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6" r="2036" b="36314"/>
          <a:stretch/>
        </p:blipFill>
        <p:spPr>
          <a:xfrm>
            <a:off x="203201" y="381001"/>
            <a:ext cx="4427516" cy="736599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46148" y="2987279"/>
            <a:ext cx="10363200" cy="457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4267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60548" y="3520677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 sz="32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>
                    <a:lumMod val="50000"/>
                  </a:srgbClr>
                </a:solidFill>
              </a:rPr>
              <a:t>Confidential Document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</a:rPr>
              <a:t>Property of MILWAUKEE TOOL Brookfield, Wisconsin 53005 </a:t>
            </a:r>
          </a:p>
        </p:txBody>
      </p:sp>
    </p:spTree>
    <p:extLst>
      <p:ext uri="{BB962C8B-B14F-4D97-AF65-F5344CB8AC3E}">
        <p14:creationId xmlns:p14="http://schemas.microsoft.com/office/powerpoint/2010/main" val="3023377708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DED NP &amp; PROMO TITLE SLIDE">
    <p:bg>
      <p:bgPr>
        <a:solidFill>
          <a:srgbClr val="E31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" y="3"/>
            <a:ext cx="12167487" cy="690800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46148" y="2987279"/>
            <a:ext cx="10363200" cy="457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4267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60548" y="3520677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 sz="32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>
                    <a:lumMod val="50000"/>
                  </a:srgbClr>
                </a:solidFill>
              </a:rPr>
              <a:t>Confidential Document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</a:rPr>
              <a:t>Property of MILWAUKEE TOOL Brookfield, Wisconsin 53005 </a:t>
            </a:r>
          </a:p>
        </p:txBody>
      </p:sp>
      <p:pic>
        <p:nvPicPr>
          <p:cNvPr id="9" name="Picture 8" descr="VBL_NBHD_LOGO_HORIZ_WH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6" r="2036" b="36314"/>
          <a:stretch/>
        </p:blipFill>
        <p:spPr>
          <a:xfrm>
            <a:off x="203201" y="381001"/>
            <a:ext cx="4427516" cy="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0400"/>
      </p:ext>
    </p:extLst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18 NP &amp; NEW PRODUCT TITLE">
    <p:bg>
      <p:bgPr>
        <a:solidFill>
          <a:srgbClr val="E31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" y="3"/>
            <a:ext cx="12199676" cy="6908007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46148" y="2987279"/>
            <a:ext cx="10363200" cy="457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4267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60548" y="3520677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 sz="32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>
                    <a:lumMod val="50000"/>
                  </a:srgbClr>
                </a:solidFill>
              </a:rPr>
              <a:t>Confidential Document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</a:rPr>
              <a:t>Property of MILWAUKEE TOOL Brookfield, Wisconsin 53005 </a:t>
            </a:r>
          </a:p>
        </p:txBody>
      </p:sp>
      <p:pic>
        <p:nvPicPr>
          <p:cNvPr id="12" name="Picture 11" descr="VBL_NBHD_LOGO_HORIZ_WH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6" r="2036" b="36314"/>
          <a:stretch/>
        </p:blipFill>
        <p:spPr>
          <a:xfrm>
            <a:off x="203201" y="381001"/>
            <a:ext cx="4427516" cy="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4969"/>
      </p:ext>
    </p:extLst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Y NP &amp; PROMO TITLE">
    <p:bg>
      <p:bgPr>
        <a:solidFill>
          <a:srgbClr val="E31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" y="-4504"/>
            <a:ext cx="12188221" cy="6901519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46148" y="2987279"/>
            <a:ext cx="10363200" cy="457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4267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60548" y="3520677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 sz="32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>
                    <a:lumMod val="50000"/>
                  </a:srgbClr>
                </a:solidFill>
              </a:rPr>
              <a:t>Confidential Document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</a:rPr>
              <a:t>Property of MILWAUKEE TOOL Brookfield, Wisconsin 53005 </a:t>
            </a:r>
          </a:p>
        </p:txBody>
      </p:sp>
      <p:pic>
        <p:nvPicPr>
          <p:cNvPr id="12" name="Picture 11" descr="VBL_NBHD_LOGO_HORIZ_WH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6" r="2036" b="36314"/>
          <a:stretch/>
        </p:blipFill>
        <p:spPr>
          <a:xfrm>
            <a:off x="203201" y="381001"/>
            <a:ext cx="4427516" cy="7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92262"/>
      </p:ext>
    </p:extLst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31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636506" y="1995489"/>
            <a:ext cx="184731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000000"/>
              </a:solidFill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33600" y="1374776"/>
            <a:ext cx="7721600" cy="2625725"/>
            <a:chOff x="576" y="986"/>
            <a:chExt cx="4608" cy="1654"/>
          </a:xfrm>
        </p:grpSpPr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576" y="2640"/>
              <a:ext cx="46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8" descr="NBHD and Logo_stacked_alt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" y="986"/>
              <a:ext cx="3744" cy="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4419600"/>
            <a:ext cx="10363200" cy="4572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29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9530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>
                    <a:lumMod val="50000"/>
                  </a:srgbClr>
                </a:solidFill>
              </a:rPr>
              <a:t>Confidential Document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</a:rPr>
              <a:t>Property of MILWAUKEE TOOL Brookfield, Wisconsin 53005 </a:t>
            </a:r>
          </a:p>
        </p:txBody>
      </p:sp>
    </p:spTree>
    <p:extLst>
      <p:ext uri="{BB962C8B-B14F-4D97-AF65-F5344CB8AC3E}">
        <p14:creationId xmlns:p14="http://schemas.microsoft.com/office/powerpoint/2010/main" val="3681729541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E31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636506" y="1995489"/>
            <a:ext cx="184731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srgbClr val="00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>
                    <a:lumMod val="50000"/>
                  </a:srgbClr>
                </a:solidFill>
              </a:rPr>
              <a:t>Confidential Document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</a:rPr>
              <a:t>Property of MILWAUKEE TOOL Brookfield, Wisconsin 53005 </a:t>
            </a:r>
          </a:p>
        </p:txBody>
      </p:sp>
    </p:spTree>
    <p:extLst>
      <p:ext uri="{BB962C8B-B14F-4D97-AF65-F5344CB8AC3E}">
        <p14:creationId xmlns:p14="http://schemas.microsoft.com/office/powerpoint/2010/main" val="1603891540"/>
      </p:ext>
    </p:extLst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>
                    <a:lumMod val="50000"/>
                  </a:srgbClr>
                </a:solidFill>
              </a:rPr>
              <a:t>Confidential Document </a:t>
            </a:r>
            <a:r>
              <a:rPr lang="en-US" sz="800" dirty="0">
                <a:solidFill>
                  <a:srgbClr val="FFFFFF">
                    <a:lumMod val="50000"/>
                  </a:srgbClr>
                </a:solidFill>
              </a:rPr>
              <a:t>Property of MILWAUKEE TOOL Brookfield, Wisconsin 53005 </a:t>
            </a:r>
          </a:p>
        </p:txBody>
      </p:sp>
    </p:spTree>
    <p:extLst>
      <p:ext uri="{BB962C8B-B14F-4D97-AF65-F5344CB8AC3E}">
        <p14:creationId xmlns:p14="http://schemas.microsoft.com/office/powerpoint/2010/main" val="2714067564"/>
      </p:ext>
    </p:extLst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0" y="6629403"/>
            <a:ext cx="12192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FFFFFF"/>
                </a:solidFill>
              </a:rPr>
              <a:t>Confidential Document </a:t>
            </a:r>
            <a:r>
              <a:rPr lang="en-US" sz="800" dirty="0">
                <a:solidFill>
                  <a:srgbClr val="FFFFFF"/>
                </a:solidFill>
              </a:rPr>
              <a:t>Property of MILWAUKEE TOOL Brookfield, Wisconsin 53005 </a:t>
            </a:r>
          </a:p>
        </p:txBody>
      </p:sp>
    </p:spTree>
    <p:extLst>
      <p:ext uri="{BB962C8B-B14F-4D97-AF65-F5344CB8AC3E}">
        <p14:creationId xmlns:p14="http://schemas.microsoft.com/office/powerpoint/2010/main" val="3692628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8 FU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spc="0" baseline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3F3F3"/>
                </a:solidFill>
                <a:latin typeface="Arial Blac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kern="0"/>
              <a:t>CLICK TO ADD PRIMARY TITLE</a:t>
            </a:r>
            <a:endParaRPr lang="en-US" sz="3200" kern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0"/>
            <a:ext cx="2763512" cy="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1111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8" y="814265"/>
            <a:ext cx="788751" cy="2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2885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2 FU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812801"/>
            <a:ext cx="2763512" cy="2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7546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379200" cy="52578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1937"/>
              </a:buClr>
              <a:buFont typeface="Wingdings" panose="05000000000000000000" pitchFamily="2" charset="2"/>
              <a:buChar char="§"/>
              <a:defRPr sz="3200" b="1">
                <a:latin typeface="+mn-lt"/>
              </a:defRPr>
            </a:lvl1pPr>
            <a:lvl2pPr marL="990575" indent="-380990">
              <a:buClr>
                <a:srgbClr val="E31937"/>
              </a:buClr>
              <a:buFont typeface="Wingdings" panose="05000000000000000000" pitchFamily="2" charset="2"/>
              <a:buChar char="§"/>
              <a:defRPr sz="2667">
                <a:latin typeface="+mn-lt"/>
              </a:defRPr>
            </a:lvl2pPr>
            <a:lvl3pPr marL="1523962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2133547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4pPr>
            <a:lvl5pPr marL="2743131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</p:spTree>
    <p:extLst>
      <p:ext uri="{BB962C8B-B14F-4D97-AF65-F5344CB8AC3E}">
        <p14:creationId xmlns:p14="http://schemas.microsoft.com/office/powerpoint/2010/main" val="372455395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XFUEL_Blank 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379200" cy="52578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1937"/>
              </a:buClr>
              <a:buFont typeface="Wingdings" panose="05000000000000000000" pitchFamily="2" charset="2"/>
              <a:buChar char="§"/>
              <a:defRPr sz="3200" b="1">
                <a:latin typeface="+mn-lt"/>
              </a:defRPr>
            </a:lvl1pPr>
            <a:lvl2pPr marL="990575" indent="-380990">
              <a:buClr>
                <a:srgbClr val="E31937"/>
              </a:buClr>
              <a:buFont typeface="Wingdings" panose="05000000000000000000" pitchFamily="2" charset="2"/>
              <a:buChar char="§"/>
              <a:defRPr sz="2667">
                <a:latin typeface="+mn-lt"/>
              </a:defRPr>
            </a:lvl2pPr>
            <a:lvl3pPr marL="1523962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2133547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4pPr>
            <a:lvl5pPr marL="2743131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2FF2D-77E7-4063-A1B5-3050D5E9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3" y="526829"/>
            <a:ext cx="892599" cy="6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1033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18 Slide 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8000" y="1295400"/>
            <a:ext cx="11379200" cy="52578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E31937"/>
              </a:buClr>
              <a:buFont typeface="Wingdings" panose="05000000000000000000" pitchFamily="2" charset="2"/>
              <a:buChar char="§"/>
              <a:defRPr sz="3200" b="1">
                <a:latin typeface="+mn-lt"/>
              </a:defRPr>
            </a:lvl1pPr>
            <a:lvl2pPr marL="990575" indent="-380990">
              <a:buClr>
                <a:srgbClr val="E31937"/>
              </a:buClr>
              <a:buFont typeface="Wingdings" panose="05000000000000000000" pitchFamily="2" charset="2"/>
              <a:buChar char="§"/>
              <a:defRPr sz="2667">
                <a:latin typeface="+mn-lt"/>
              </a:defRPr>
            </a:lvl2pPr>
            <a:lvl3pPr marL="1523962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2133547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4pPr>
            <a:lvl5pPr marL="2743131" indent="-304792">
              <a:buClr>
                <a:srgbClr val="E31937"/>
              </a:buClr>
              <a:buFont typeface="Wingdings" panose="05000000000000000000" pitchFamily="2" charset="2"/>
              <a:buChar char="§"/>
              <a:defRPr sz="1867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000" y="609600"/>
            <a:ext cx="10033000" cy="50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5pPr algn="r">
              <a:defRPr sz="20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Secondary Title</a:t>
            </a:r>
          </a:p>
          <a:p>
            <a:pPr lvl="4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33600" y="117133"/>
            <a:ext cx="10058400" cy="4924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spc="0">
                <a:solidFill>
                  <a:srgbClr val="F3F3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ADD PRIMARY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97" y="787400"/>
            <a:ext cx="788752" cy="2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5782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31937"/>
          </a:solidFill>
          <a:ln w="9525">
            <a:noFill/>
            <a:miter lim="800000"/>
            <a:headEnd/>
            <a:tailEnd/>
          </a:ln>
          <a:effectLst>
            <a:outerShdw blurRad="63500" dist="26940" dir="5400000" algn="ctr" rotWithShape="0">
              <a:schemeClr val="bg2">
                <a:alpha val="75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2AF878A-403C-DDC0-FA5C-369BD6835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429783"/>
            <a:ext cx="12192000" cy="342821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1599"/>
            <a:ext cx="2235200" cy="1001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F011774D-144A-43A2-A472-2064DD505C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00" y="6679809"/>
            <a:ext cx="6858000" cy="1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Confidential Document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Property of MILWAUKEE </a:t>
            </a:r>
            <a:r>
              <a:rPr lang="en-US" sz="700" baseline="0" dirty="0">
                <a:solidFill>
                  <a:schemeClr val="bg1">
                    <a:lumMod val="50000"/>
                  </a:schemeClr>
                </a:solidFill>
              </a:rPr>
              <a:t>TOOL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 D-71361 Winnenden, Germany </a:t>
            </a:r>
          </a:p>
        </p:txBody>
      </p:sp>
    </p:spTree>
    <p:extLst>
      <p:ext uri="{BB962C8B-B14F-4D97-AF65-F5344CB8AC3E}">
        <p14:creationId xmlns:p14="http://schemas.microsoft.com/office/powerpoint/2010/main" val="358614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92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93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94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</p:sldLayoutIdLst>
  <p:transition>
    <p:fade thruBlk="1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rgbClr val="F3F3F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609585"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6pPr>
      <a:lvl7pPr marL="1219170"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7pPr>
      <a:lvl8pPr marL="1828754"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8pPr>
      <a:lvl9pPr marL="2438339" algn="r" rtl="0" eaLnBrk="1" fontAlgn="base" hangingPunct="1">
        <a:spcBef>
          <a:spcPct val="0"/>
        </a:spcBef>
        <a:spcAft>
          <a:spcPct val="0"/>
        </a:spcAft>
        <a:defRPr sz="2667">
          <a:solidFill>
            <a:srgbClr val="F3F3F3"/>
          </a:solidFill>
          <a:latin typeface="Arial Black" charset="0"/>
          <a:ea typeface="ＭＳ Ｐゴシック" charset="-128"/>
          <a:cs typeface="ＭＳ Ｐゴシック" charset="-128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C2112D"/>
        </a:buClr>
        <a:buSzPct val="120000"/>
        <a:buFont typeface="Wingdings" charset="2"/>
        <a:buChar char="§"/>
        <a:defRPr sz="3733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C8092C"/>
        </a:buClr>
        <a:buSzPct val="120000"/>
        <a:buChar char="–"/>
        <a:defRPr sz="32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E31937"/>
        </a:buClr>
        <a:buSzPct val="120000"/>
        <a:buFont typeface="Wingdings" charset="2"/>
        <a:buChar char="§"/>
        <a:defRPr sz="2667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C8092C"/>
        </a:buClr>
        <a:buSzPct val="120000"/>
        <a:buChar char="–"/>
        <a:defRPr sz="2133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C8092C"/>
        </a:buClr>
        <a:buSzPct val="120000"/>
        <a:buChar char="»"/>
        <a:defRPr sz="2133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C8092C"/>
        </a:buClr>
        <a:buSzPct val="120000"/>
        <a:buChar char="»"/>
        <a:defRPr sz="1867">
          <a:solidFill>
            <a:schemeClr val="tx1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C8092C"/>
        </a:buClr>
        <a:buSzPct val="120000"/>
        <a:buChar char="»"/>
        <a:defRPr sz="1867">
          <a:solidFill>
            <a:schemeClr val="tx1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C8092C"/>
        </a:buClr>
        <a:buSzPct val="120000"/>
        <a:buChar char="»"/>
        <a:defRPr sz="1867">
          <a:solidFill>
            <a:schemeClr val="tx1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C8092C"/>
        </a:buClr>
        <a:buSzPct val="120000"/>
        <a:buChar char="»"/>
        <a:defRPr sz="18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pecialniakcemilwaukee.cz/pdf/cz/cz_frequently_asked_questions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pecialniakcemilwaukee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pecialniakcemilwaukee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F9C1B3-6734-4319-B808-91D078A4A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LOTERI</a:t>
            </a:r>
            <a:r>
              <a:rPr lang="en-US" dirty="0"/>
              <a:t>E</a:t>
            </a:r>
            <a:r>
              <a:rPr lang="pl-PL" dirty="0"/>
              <a:t> MILWAUKEE 2024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40CF2-7E96-3113-7045-FACA591D820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pl-PL" dirty="0"/>
              <a:t>09.09.2024- 1.12.2024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24423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492467"/>
          </a:xfrm>
        </p:spPr>
        <p:txBody>
          <a:bodyPr/>
          <a:lstStyle/>
          <a:p>
            <a:r>
              <a:rPr lang="en-US" dirty="0"/>
              <a:t>REGISTRACE N</a:t>
            </a:r>
            <a:r>
              <a:rPr lang="cs-CZ" dirty="0"/>
              <a:t>Á</a:t>
            </a:r>
            <a:r>
              <a:rPr lang="en-US" dirty="0"/>
              <a:t>KUPU</a:t>
            </a:r>
            <a:endParaRPr lang="en-GB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2CCF2C1-10A4-A9E0-14DF-0F4607C4465E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4C8C1AB-A320-015E-2929-3DC9E056B04D}"/>
              </a:ext>
            </a:extLst>
          </p:cNvPr>
          <p:cNvSpPr txBox="1"/>
          <p:nvPr/>
        </p:nvSpPr>
        <p:spPr>
          <a:xfrm>
            <a:off x="1820968" y="784927"/>
            <a:ext cx="883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+mj-lt"/>
              </a:rPr>
              <a:t>Kde se zaregistrovat?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+mj-lt"/>
              </a:rPr>
              <a:t>Každý nákup registrujeme zvlášť / nezakládáme uživatelský účet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8DDD3-7E07-B47B-BAC0-9A7A332B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517CC7-9CC4-1284-59E3-82219612B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D928E2-48C0-00EF-031F-E73319393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98" y="1628203"/>
            <a:ext cx="7265460" cy="3607200"/>
          </a:xfrm>
          <a:prstGeom prst="rect">
            <a:avLst/>
          </a:prstGeom>
        </p:spPr>
      </p:pic>
      <p:sp>
        <p:nvSpPr>
          <p:cNvPr id="12" name="Prostokąt 26">
            <a:extLst>
              <a:ext uri="{FF2B5EF4-FFF2-40B4-BE49-F238E27FC236}">
                <a16:creationId xmlns:a16="http://schemas.microsoft.com/office/drawing/2014/main" id="{91AD39EC-A724-BC81-76EA-905A6941201B}"/>
              </a:ext>
            </a:extLst>
          </p:cNvPr>
          <p:cNvSpPr/>
          <p:nvPr/>
        </p:nvSpPr>
        <p:spPr>
          <a:xfrm>
            <a:off x="4689695" y="1744569"/>
            <a:ext cx="678719" cy="238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367EEE-1C50-0227-4B03-C10CF6A6C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100" y="1628203"/>
            <a:ext cx="3204000" cy="3605079"/>
          </a:xfrm>
          <a:prstGeom prst="rect">
            <a:avLst/>
          </a:prstGeom>
        </p:spPr>
      </p:pic>
      <p:pic>
        <p:nvPicPr>
          <p:cNvPr id="21" name="Picture 20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A5CE845E-1E81-277F-A97B-9F3CAB85B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41776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107B5-4475-476B-A5FC-350B65E84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 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FAQ </a:t>
            </a:r>
            <a:endParaRPr lang="en-GB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C1EA2C-3923-F849-B46D-1F3BEE4C3844}"/>
              </a:ext>
            </a:extLst>
          </p:cNvPr>
          <p:cNvSpPr txBox="1"/>
          <p:nvPr/>
        </p:nvSpPr>
        <p:spPr>
          <a:xfrm>
            <a:off x="0" y="203188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cap="all" dirty="0">
                <a:solidFill>
                  <a:schemeClr val="bg1"/>
                </a:solidFill>
                <a:latin typeface="+mj-lt"/>
              </a:rPr>
              <a:t>Otázky a odpovědí týkající se loterie jsou k dispozici na stránce:</a:t>
            </a:r>
            <a:endParaRPr lang="pl-PL" sz="1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2400" cap="all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600" cap="all" dirty="0">
                <a:solidFill>
                  <a:schemeClr val="bg1"/>
                </a:solidFill>
                <a:latin typeface="+mj-lt"/>
                <a:hlinkClick r:id="rId2"/>
              </a:rPr>
              <a:t>https://specialniakcemilwaukee.cz/pdf/cz/cz_frequently_asked_questions</a:t>
            </a:r>
            <a:endParaRPr lang="en-US" sz="1600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F983373-E7EC-A6B8-A000-B347B0FED6E4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84791-EE9F-9146-C4F6-32326F14D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67609-F7FF-2CA9-B9E6-9BA35AF60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3" name="Picture 12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8A79D1B4-B5DA-1F04-6FAE-BFC8EF41EE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14870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F9C1B3-6734-4319-B808-91D078A4A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200" dirty="0"/>
              <a:t>Děkujeme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835712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50724-D852-6B6C-B54A-DC4DF41F1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40"/>
          <a:stretch/>
        </p:blipFill>
        <p:spPr>
          <a:xfrm>
            <a:off x="3648000" y="183332"/>
            <a:ext cx="4896000" cy="649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03904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PRAVIDLA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6D15A98-DCFA-2749-16CC-859D472B7818}"/>
              </a:ext>
            </a:extLst>
          </p:cNvPr>
          <p:cNvSpPr txBox="1"/>
          <p:nvPr/>
        </p:nvSpPr>
        <p:spPr>
          <a:xfrm>
            <a:off x="360806" y="1170558"/>
            <a:ext cx="11470388" cy="393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1400" b="0" i="0" u="none" strike="noStrike" baseline="0" dirty="0">
                <a:solidFill>
                  <a:schemeClr val="bg1"/>
                </a:solidFill>
                <a:latin typeface="+mj-lt"/>
              </a:rPr>
              <a:t>Loterie probíhá na celém území České republiky</a:t>
            </a:r>
            <a:endParaRPr lang="pl-PL" sz="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Loterie probíhá v období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sz="1400" b="1" dirty="0">
                <a:solidFill>
                  <a:schemeClr val="bg1"/>
                </a:solidFill>
                <a:latin typeface="+mj-lt"/>
              </a:rPr>
              <a:t>09.09.2024 - 1.12.2024</a:t>
            </a:r>
            <a:endParaRPr lang="pl-PL" sz="8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Do loterie lze přihlásit produkty zakoupené výhradně u vybraných autorizovaných distributorů - podrobný seznam je k dispozici na webu: </a:t>
            </a:r>
            <a:r>
              <a:rPr lang="pl-PL" sz="1400" b="0" i="0" u="none" strike="noStrike" baseline="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https://specialniakcemilwaukee.cz/</a:t>
            </a:r>
            <a:endParaRPr lang="en-US" sz="1400" b="0" i="0" u="none" strike="noStrike" baseline="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sz="1400" b="0" i="0" u="none" strike="noStrike" baseline="0" dirty="0">
                <a:solidFill>
                  <a:schemeClr val="bg1"/>
                </a:solidFill>
                <a:latin typeface="+mj-lt"/>
              </a:rPr>
              <a:t>Akce se vztahuje na všechny produkty a náhradní díly značky </a:t>
            </a:r>
            <a:r>
              <a:rPr lang="pl-PL" sz="1400" dirty="0">
                <a:solidFill>
                  <a:schemeClr val="bg1"/>
                </a:solidFill>
                <a:latin typeface="+mj-lt"/>
              </a:rPr>
              <a:t>MILWAUKEE</a:t>
            </a:r>
            <a:r>
              <a:rPr lang="pl-PL" sz="1400" baseline="30000" dirty="0">
                <a:solidFill>
                  <a:schemeClr val="bg1"/>
                </a:solidFill>
                <a:latin typeface="+mj-lt"/>
              </a:rPr>
              <a:t>®</a:t>
            </a:r>
            <a:r>
              <a:rPr lang="pt-BR" sz="1400" b="0" i="0" u="none" strike="noStrike" baseline="0" dirty="0">
                <a:solidFill>
                  <a:schemeClr val="bg1"/>
                </a:solidFill>
                <a:latin typeface="+mj-lt"/>
              </a:rPr>
              <a:t>, které jsou oficiálně distribuovány v </a:t>
            </a:r>
            <a:r>
              <a:rPr lang="cs-CZ" sz="1400" b="0" i="0" u="none" strike="noStrike" baseline="0" dirty="0">
                <a:solidFill>
                  <a:schemeClr val="bg1"/>
                </a:solidFill>
                <a:latin typeface="+mj-lt"/>
              </a:rPr>
              <a:t>ČR</a:t>
            </a:r>
            <a:endParaRPr lang="pl-PL" sz="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Loterie se mohou zúčastnit: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</a:rPr>
              <a:t>fyzické osoby, které dosáhly věku 18 let a jsou plně způsobilé k právním úkonům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</a:rPr>
              <a:t>fyzické osoby provozující podnikatelskou činnost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</a:rPr>
              <a:t>právnické osoby</a:t>
            </a:r>
            <a:endParaRPr lang="pl-PL" sz="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Do loterie se nemohou zapojit: zaměstnanci společnosti TTI a jejich rodinní příslušníci, zaměstnanci distributorů, provozovatelé loterií, společnosti, které dále redistribuují produkty MILWAUKEE</a:t>
            </a:r>
            <a:r>
              <a:rPr lang="pl-PL" sz="1400" baseline="30000" dirty="0">
                <a:solidFill>
                  <a:schemeClr val="bg1"/>
                </a:solidFill>
                <a:latin typeface="+mj-lt"/>
              </a:rPr>
              <a:t>®</a:t>
            </a:r>
            <a:endParaRPr lang="pl-PL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8023B32-FCFB-DF36-DC64-E7E74BA62774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295A43-6C25-A24B-40A2-B269622D9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BD4ABA-5A31-E290-DBA3-281852317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24" name="Picture 23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7EF20B76-5912-8997-EDD8-56F2D4EAEA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96353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08425"/>
            <a:ext cx="10058400" cy="492467"/>
          </a:xfrm>
        </p:spPr>
        <p:txBody>
          <a:bodyPr/>
          <a:lstStyle/>
          <a:p>
            <a:r>
              <a:rPr lang="pl-PL" b="1" dirty="0"/>
              <a:t>PRAVIDLA</a:t>
            </a:r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6D15A98-DCFA-2749-16CC-859D472B7818}"/>
              </a:ext>
            </a:extLst>
          </p:cNvPr>
          <p:cNvSpPr txBox="1"/>
          <p:nvPr/>
        </p:nvSpPr>
        <p:spPr>
          <a:xfrm>
            <a:off x="374359" y="1336119"/>
            <a:ext cx="8969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u="none" strike="noStrike" cap="all" dirty="0">
                <a:solidFill>
                  <a:schemeClr val="bg1"/>
                </a:solidFill>
                <a:latin typeface="+mj-lt"/>
              </a:rPr>
              <a:t>Pro účast v loterii je třeba splnit následující podmínky:</a:t>
            </a:r>
          </a:p>
          <a:p>
            <a:endParaRPr lang="pl-PL" sz="14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Zakupte produkty MILWAUKEE</a:t>
            </a:r>
            <a:r>
              <a:rPr lang="pl-PL" sz="1400" baseline="30000" dirty="0">
                <a:solidFill>
                  <a:schemeClr val="bg1"/>
                </a:solidFill>
                <a:latin typeface="+mj-lt"/>
              </a:rPr>
              <a:t>®</a:t>
            </a:r>
            <a:r>
              <a:rPr lang="pl-PL" sz="1400" dirty="0">
                <a:solidFill>
                  <a:schemeClr val="bg1"/>
                </a:solidFill>
                <a:latin typeface="+mj-lt"/>
              </a:rPr>
              <a:t> u autorizovaného distributora dle vlastního výběru za min. 13 000  Kč s DPH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jedné faktuře/příjmovém dokladu v období od </a:t>
            </a:r>
            <a:r>
              <a:rPr lang="pl-PL" sz="1400" dirty="0">
                <a:solidFill>
                  <a:schemeClr val="bg1"/>
                </a:solidFill>
                <a:latin typeface="+mj-lt"/>
              </a:rPr>
              <a:t>09.09. do 30.11.2024</a:t>
            </a:r>
          </a:p>
          <a:p>
            <a:pPr marL="457200" indent="-457200">
              <a:buFont typeface="+mj-lt"/>
              <a:buAutoNum type="arabicPeriod"/>
            </a:pPr>
            <a:endParaRPr lang="pl-PL" sz="8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Zaregistrujte fakturu/příjmový doklad na webových stránkách: </a:t>
            </a:r>
            <a:r>
              <a:rPr lang="pl-PL" sz="1400" b="0" i="0" u="none" strike="noStrike" baseline="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https://specialniakcemilwaukee.cz/</a:t>
            </a:r>
            <a:endParaRPr lang="en-US" sz="1400" b="0" i="0" u="none" strike="noStrike" baseline="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800" b="1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i="0" u="none" strike="noStrike" baseline="0" dirty="0">
                <a:solidFill>
                  <a:schemeClr val="bg1"/>
                </a:solidFill>
                <a:latin typeface="+mj-lt"/>
              </a:rPr>
              <a:t>Za k</a:t>
            </a:r>
            <a:r>
              <a:rPr lang="pl-PL" sz="1400" i="0" u="none" strike="noStrike" baseline="0" dirty="0">
                <a:solidFill>
                  <a:schemeClr val="bg1"/>
                </a:solidFill>
                <a:latin typeface="+mj-lt"/>
              </a:rPr>
              <a:t>aždých 13 </a:t>
            </a:r>
            <a:r>
              <a:rPr lang="pl-PL" sz="1400" dirty="0">
                <a:solidFill>
                  <a:schemeClr val="bg1"/>
                </a:solidFill>
                <a:latin typeface="+mj-lt"/>
              </a:rPr>
              <a:t>000 Kč s DPH </a:t>
            </a:r>
            <a:r>
              <a:rPr lang="pl-PL" sz="1400" i="0" u="none" strike="noStrike" baseline="0" dirty="0">
                <a:solidFill>
                  <a:schemeClr val="bg1"/>
                </a:solidFill>
                <a:latin typeface="+mj-lt"/>
              </a:rPr>
              <a:t>za produkty </a:t>
            </a:r>
            <a:r>
              <a:rPr lang="pl-PL" sz="1400" dirty="0">
                <a:solidFill>
                  <a:schemeClr val="bg1"/>
                </a:solidFill>
                <a:latin typeface="+mj-lt"/>
              </a:rPr>
              <a:t>MILWAUKEE</a:t>
            </a:r>
            <a:r>
              <a:rPr lang="pl-PL" sz="1400" baseline="30000" dirty="0">
                <a:solidFill>
                  <a:schemeClr val="bg1"/>
                </a:solidFill>
                <a:latin typeface="+mj-lt"/>
              </a:rPr>
              <a:t>®</a:t>
            </a:r>
            <a:r>
              <a:rPr lang="pl-PL" sz="1400" i="0" u="none" strike="noStrike" baseline="0" dirty="0">
                <a:solidFill>
                  <a:schemeClr val="bg1"/>
                </a:solidFill>
                <a:latin typeface="+mj-lt"/>
              </a:rPr>
              <a:t> je </a:t>
            </a:r>
            <a:r>
              <a:rPr lang="pl-PL" sz="1400" b="1" i="0" u="none" strike="noStrike" baseline="0" dirty="0">
                <a:solidFill>
                  <a:schemeClr val="bg1"/>
                </a:solidFill>
                <a:latin typeface="+mj-lt"/>
              </a:rPr>
              <a:t>jeden los</a:t>
            </a:r>
            <a:endParaRPr lang="pl-PL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4B3AC00-8970-B639-E9BC-02A716CDAA64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11E94F7-F1AE-EB5F-7EF0-775A776F6946}"/>
              </a:ext>
            </a:extLst>
          </p:cNvPr>
          <p:cNvSpPr txBox="1"/>
          <p:nvPr/>
        </p:nvSpPr>
        <p:spPr>
          <a:xfrm>
            <a:off x="374358" y="4018580"/>
            <a:ext cx="99278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u="sng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POZOR!</a:t>
            </a:r>
          </a:p>
          <a:p>
            <a:br>
              <a:rPr lang="pl-PL" sz="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en-US" sz="1400" dirty="0">
                <a:solidFill>
                  <a:schemeClr val="bg1"/>
                </a:solidFill>
              </a:rPr>
              <a:t>Pro</a:t>
            </a:r>
            <a:r>
              <a:rPr lang="pl-PL" sz="1400" dirty="0">
                <a:solidFill>
                  <a:schemeClr val="bg1"/>
                </a:solidFill>
              </a:rPr>
              <a:t> navýšení částky potřebné k registraci dalšího losu vám doporučujeme vybírat i produkty z jiných kategorií, než je elektrické nářadí. Např. při nákupu produktů za 10 000 Kč vyberte si ještě produkty za 3 000 Kč a přihlaste svůj další los! </a:t>
            </a:r>
            <a:endParaRPr lang="pl-PL" sz="14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5AF117C-406D-BC36-6C55-C3D952F66F60}"/>
              </a:ext>
            </a:extLst>
          </p:cNvPr>
          <p:cNvSpPr/>
          <p:nvPr/>
        </p:nvSpPr>
        <p:spPr>
          <a:xfrm>
            <a:off x="8261404" y="2588000"/>
            <a:ext cx="3930595" cy="129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C6792C9-0E0E-B07D-A8CB-F7E64938358D}"/>
              </a:ext>
            </a:extLst>
          </p:cNvPr>
          <p:cNvSpPr txBox="1"/>
          <p:nvPr/>
        </p:nvSpPr>
        <p:spPr>
          <a:xfrm>
            <a:off x="8455821" y="2819672"/>
            <a:ext cx="37361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2"/>
                </a:solidFill>
                <a:latin typeface="+mj-lt"/>
              </a:rPr>
              <a:t>PŘÍKLAD:</a:t>
            </a:r>
          </a:p>
          <a:p>
            <a:r>
              <a:rPr lang="pl-PL" sz="1200" dirty="0">
                <a:solidFill>
                  <a:schemeClr val="bg1"/>
                </a:solidFill>
                <a:ea typeface="Calibri" panose="020F0502020204030204" pitchFamily="34" charset="0"/>
              </a:rPr>
              <a:t>Nákup</a:t>
            </a:r>
            <a:r>
              <a:rPr lang="pl-PL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za 13 900 Kč s DPH = 1 los </a:t>
            </a:r>
          </a:p>
          <a:p>
            <a:r>
              <a:rPr lang="pl-PL" sz="1200" dirty="0">
                <a:solidFill>
                  <a:schemeClr val="bg1"/>
                </a:solidFill>
                <a:ea typeface="Calibri" panose="020F0502020204030204" pitchFamily="34" charset="0"/>
              </a:rPr>
              <a:t>Nákup</a:t>
            </a:r>
            <a:r>
              <a:rPr lang="pl-PL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za 41 </a:t>
            </a:r>
            <a:r>
              <a:rPr lang="pl-PL" sz="1200" dirty="0">
                <a:solidFill>
                  <a:schemeClr val="bg1"/>
                </a:solidFill>
                <a:ea typeface="Calibri" panose="020F0502020204030204" pitchFamily="34" charset="0"/>
              </a:rPr>
              <a:t>5</a:t>
            </a:r>
            <a:r>
              <a:rPr lang="pl-PL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00 Kč s DPH = 3 losy </a:t>
            </a:r>
          </a:p>
          <a:p>
            <a:r>
              <a:rPr lang="pl-PL" sz="1200" dirty="0">
                <a:solidFill>
                  <a:schemeClr val="bg1"/>
                </a:solidFill>
                <a:ea typeface="Calibri" panose="020F0502020204030204" pitchFamily="34" charset="0"/>
              </a:rPr>
              <a:t>Nákup</a:t>
            </a:r>
            <a:r>
              <a:rPr lang="pl-PL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za 52 000 Kč s DPH = 4 losy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BD947-754B-8AFD-19A0-4C5206885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F2569-996C-1E72-5F6E-4C6577265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9" name="Picture 18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5C1062D8-F17A-DC67-144B-4E4F42E86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68605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08425"/>
            <a:ext cx="10058400" cy="492467"/>
          </a:xfrm>
        </p:spPr>
        <p:txBody>
          <a:bodyPr/>
          <a:lstStyle/>
          <a:p>
            <a:r>
              <a:rPr lang="pl-PL" b="1" dirty="0"/>
              <a:t>PRAVIDLA</a:t>
            </a:r>
            <a:endParaRPr lang="en-GB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2022DD6-C1EA-D7CA-5CDA-767832554F4D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F16DC94-952D-29AF-32A9-E9E8DE8AFF20}"/>
              </a:ext>
            </a:extLst>
          </p:cNvPr>
          <p:cNvSpPr/>
          <p:nvPr/>
        </p:nvSpPr>
        <p:spPr>
          <a:xfrm>
            <a:off x="8269309" y="2921935"/>
            <a:ext cx="3930595" cy="129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A90CEB3-2402-FE20-AEFC-383D6AFC3DDE}"/>
              </a:ext>
            </a:extLst>
          </p:cNvPr>
          <p:cNvSpPr txBox="1"/>
          <p:nvPr/>
        </p:nvSpPr>
        <p:spPr>
          <a:xfrm>
            <a:off x="8463726" y="3065017"/>
            <a:ext cx="37361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tx2"/>
                </a:solidFill>
                <a:latin typeface="+mj-lt"/>
              </a:rPr>
              <a:t>PŘÍKLAD:</a:t>
            </a:r>
          </a:p>
          <a:p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</a:rPr>
              <a:t>Nákup</a:t>
            </a:r>
            <a:r>
              <a:rPr lang="pl-PL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za 13 900 Kč s DPH = 2 los </a:t>
            </a:r>
          </a:p>
          <a:p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</a:rPr>
              <a:t>Nákup</a:t>
            </a:r>
            <a:r>
              <a:rPr lang="pl-PL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za 41 </a:t>
            </a: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</a:rPr>
              <a:t>5</a:t>
            </a:r>
            <a:r>
              <a:rPr lang="pl-PL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00 Kč s DPH = 6 losů </a:t>
            </a:r>
          </a:p>
          <a:p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</a:rPr>
              <a:t>Nákup</a:t>
            </a:r>
            <a:r>
              <a:rPr lang="pl-PL" sz="1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za 52 000 Kč s DPH = 8 losů</a:t>
            </a:r>
            <a:endParaRPr lang="pl-PL" sz="12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EFD756D-E6CD-20C4-03E8-09FDEE0884F7}"/>
              </a:ext>
            </a:extLst>
          </p:cNvPr>
          <p:cNvSpPr txBox="1"/>
          <p:nvPr/>
        </p:nvSpPr>
        <p:spPr>
          <a:xfrm>
            <a:off x="1" y="1355340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  <a:latin typeface="+mj-lt"/>
              </a:rPr>
              <a:t>POZOR, POUZE V ZÁŘÍ!</a:t>
            </a:r>
            <a:endParaRPr lang="pl-PL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21C1AB0-90F0-73F3-DB7F-3CFFB8A83610}"/>
              </a:ext>
            </a:extLst>
          </p:cNvPr>
          <p:cNvSpPr txBox="1"/>
          <p:nvPr/>
        </p:nvSpPr>
        <p:spPr>
          <a:xfrm>
            <a:off x="482949" y="2324457"/>
            <a:ext cx="7778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POUZE v září se každý zaregistrovaný doklad o koupi počítá dvojnásobně.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71EF12-EF7B-E020-6A7C-85300DACFA15}"/>
              </a:ext>
            </a:extLst>
          </p:cNvPr>
          <p:cNvSpPr/>
          <p:nvPr/>
        </p:nvSpPr>
        <p:spPr>
          <a:xfrm>
            <a:off x="0" y="3647042"/>
            <a:ext cx="5088836" cy="1167807"/>
          </a:xfrm>
          <a:custGeom>
            <a:avLst/>
            <a:gdLst>
              <a:gd name="connsiteX0" fmla="*/ 0 w 5868063"/>
              <a:gd name="connsiteY0" fmla="*/ 0 h 988382"/>
              <a:gd name="connsiteX1" fmla="*/ 5868063 w 5868063"/>
              <a:gd name="connsiteY1" fmla="*/ 0 h 988382"/>
              <a:gd name="connsiteX2" fmla="*/ 5868063 w 5868063"/>
              <a:gd name="connsiteY2" fmla="*/ 988382 h 988382"/>
              <a:gd name="connsiteX3" fmla="*/ 0 w 5868063"/>
              <a:gd name="connsiteY3" fmla="*/ 988382 h 988382"/>
              <a:gd name="connsiteX4" fmla="*/ 0 w 5868063"/>
              <a:gd name="connsiteY4" fmla="*/ 0 h 988382"/>
              <a:gd name="connsiteX0" fmla="*/ 0 w 5868063"/>
              <a:gd name="connsiteY0" fmla="*/ 0 h 988382"/>
              <a:gd name="connsiteX1" fmla="*/ 5868063 w 5868063"/>
              <a:gd name="connsiteY1" fmla="*/ 0 h 988382"/>
              <a:gd name="connsiteX2" fmla="*/ 5319423 w 5868063"/>
              <a:gd name="connsiteY2" fmla="*/ 988382 h 988382"/>
              <a:gd name="connsiteX3" fmla="*/ 0 w 5868063"/>
              <a:gd name="connsiteY3" fmla="*/ 988382 h 988382"/>
              <a:gd name="connsiteX4" fmla="*/ 0 w 5868063"/>
              <a:gd name="connsiteY4" fmla="*/ 0 h 98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8063" h="988382">
                <a:moveTo>
                  <a:pt x="0" y="0"/>
                </a:moveTo>
                <a:lnTo>
                  <a:pt x="5868063" y="0"/>
                </a:lnTo>
                <a:lnTo>
                  <a:pt x="5319423" y="988382"/>
                </a:lnTo>
                <a:lnTo>
                  <a:pt x="0" y="9883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C38933E2-D909-E007-D108-0CD191C9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990" y="3959079"/>
            <a:ext cx="788913" cy="505713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9C6CFE1-C8D7-3CF5-1788-ABA4C390D57A}"/>
              </a:ext>
            </a:extLst>
          </p:cNvPr>
          <p:cNvSpPr txBox="1"/>
          <p:nvPr/>
        </p:nvSpPr>
        <p:spPr>
          <a:xfrm>
            <a:off x="1453769" y="3765288"/>
            <a:ext cx="329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V ZÁŘÍ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DV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OJNÁSOBNÁ</a:t>
            </a:r>
          </a:p>
          <a:p>
            <a:r>
              <a:rPr lang="cs-CZ" sz="1400" dirty="0">
                <a:solidFill>
                  <a:schemeClr val="bg1"/>
                </a:solidFill>
              </a:rPr>
              <a:t>ŠANCE NA VÝHRU 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03681-EF2F-08DF-4173-416B869D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1EE8E-F331-294B-9A6F-44E9162C1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5" name="Picture 14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3AFD50EF-6986-4177-7906-D408BA55A9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10692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VÝHRY</a:t>
            </a:r>
            <a:endParaRPr lang="en-GB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EC486B4-7901-B7C6-BB18-C665BB5BFC00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FCAA1-675B-A741-E1AE-A1002F09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7BC23-FF30-481A-ADEF-AA9CF2D4C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48CFB0-BD11-87AF-D05A-5A2E9335A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57" y="1282535"/>
            <a:ext cx="8678486" cy="3810532"/>
          </a:xfrm>
          <a:prstGeom prst="rect">
            <a:avLst/>
          </a:prstGeom>
        </p:spPr>
      </p:pic>
      <p:pic>
        <p:nvPicPr>
          <p:cNvPr id="16" name="Picture 15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4A6485F3-BDD2-04AB-54CA-59E7367C8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57773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LOSOVÁNÍ VÝHER</a:t>
            </a:r>
            <a:endParaRPr lang="en-GB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06CB721-8C0C-BE5E-001A-D7B1ABE9529A}"/>
              </a:ext>
            </a:extLst>
          </p:cNvPr>
          <p:cNvSpPr txBox="1"/>
          <p:nvPr/>
        </p:nvSpPr>
        <p:spPr>
          <a:xfrm>
            <a:off x="8396577" y="1660453"/>
            <a:ext cx="3795423" cy="38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pl-PL" sz="1400" b="1" cap="all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Týdenní losování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72F5EF-A9E8-05C7-A289-1FA0C23E51EF}"/>
              </a:ext>
            </a:extLst>
          </p:cNvPr>
          <p:cNvSpPr txBox="1"/>
          <p:nvPr/>
        </p:nvSpPr>
        <p:spPr>
          <a:xfrm>
            <a:off x="374359" y="1336119"/>
            <a:ext cx="75196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Každý registrovaný los se účastní loterie: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</a:rPr>
              <a:t>v týdnu, ve kterém byl zaregistrován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</a:rPr>
              <a:t>v měsíci, ve kterém byl zaregistrován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</a:rPr>
              <a:t>a o hlavní cenu</a:t>
            </a:r>
          </a:p>
          <a:p>
            <a:pPr marL="457200" indent="-457200">
              <a:buAutoNum type="arabicPeriod"/>
            </a:pPr>
            <a:endParaRPr lang="pl-PL" sz="800" dirty="0">
              <a:solidFill>
                <a:schemeClr val="bg1"/>
              </a:solidFill>
              <a:latin typeface="+mj-lt"/>
            </a:endParaRPr>
          </a:p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Pokud účastník v daném měsíci získá týdenní výhru, stále se účastní slosování o měsíční a hlavní výhru.</a:t>
            </a:r>
          </a:p>
          <a:p>
            <a:endParaRPr lang="pl-PL" sz="1400" dirty="0">
              <a:solidFill>
                <a:schemeClr val="bg1"/>
              </a:solidFill>
              <a:latin typeface="+mj-lt"/>
            </a:endParaRPr>
          </a:p>
          <a:p>
            <a:r>
              <a:rPr lang="pl-PL" sz="1400" dirty="0">
                <a:solidFill>
                  <a:schemeClr val="bg1"/>
                </a:solidFill>
                <a:latin typeface="+mj-lt"/>
              </a:rPr>
              <a:t>Čím více a častěji zákazník nakupuje, tím zvyšuje počet losů a šancí na výhru v každém losování!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56CFF9D-89CC-5D8E-D0A8-4D747FB43E85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ED1EA179-FDD9-F515-ACD4-29A8C213795E}"/>
              </a:ext>
            </a:extLst>
          </p:cNvPr>
          <p:cNvSpPr/>
          <p:nvPr/>
        </p:nvSpPr>
        <p:spPr>
          <a:xfrm>
            <a:off x="0" y="3391212"/>
            <a:ext cx="8396577" cy="16750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703E7EF6-DED5-6D38-108D-70ADBC550779}"/>
              </a:ext>
            </a:extLst>
          </p:cNvPr>
          <p:cNvSpPr txBox="1"/>
          <p:nvPr/>
        </p:nvSpPr>
        <p:spPr>
          <a:xfrm>
            <a:off x="189112" y="3434715"/>
            <a:ext cx="820216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tx2"/>
                </a:solidFill>
                <a:latin typeface="+mj-lt"/>
              </a:rPr>
              <a:t>PŘÍKLAD:</a:t>
            </a:r>
          </a:p>
          <a:p>
            <a:r>
              <a:rPr lang="pl-PL" sz="1200" dirty="0">
                <a:solidFill>
                  <a:schemeClr val="bg1"/>
                </a:solidFill>
                <a:latin typeface="+mj-lt"/>
              </a:rPr>
              <a:t>Registrace nákupu v hodnotě 41 500 Kč s DPH dne 16.09 to:  </a:t>
            </a:r>
            <a:r>
              <a:rPr lang="pl-PL" sz="1200" dirty="0">
                <a:solidFill>
                  <a:schemeClr val="bg1"/>
                </a:solidFill>
              </a:rPr>
              <a:t>6 losů ( losy se v září započítávají dvakrát) v týdenním losování 17. 9., 6x los v měsíčním losování 6. 10. a 6x los v losování o hlavní cenu 3. 12.</a:t>
            </a:r>
          </a:p>
          <a:p>
            <a:endParaRPr lang="pl-PL" sz="1200" dirty="0">
              <a:solidFill>
                <a:schemeClr val="bg1"/>
              </a:solidFill>
            </a:endParaRPr>
          </a:p>
          <a:p>
            <a:r>
              <a:rPr lang="pl-PL" sz="1200" dirty="0">
                <a:solidFill>
                  <a:schemeClr val="bg1"/>
                </a:solidFill>
                <a:latin typeface="+mj-lt"/>
              </a:rPr>
              <a:t>Když stejná osoba/společnost zaregistruje nový nákup v loterii ve výši 15 000 Kč s DPH dne 5.10. znamená to, že získá: </a:t>
            </a:r>
            <a:r>
              <a:rPr lang="pl-PL" sz="1200" dirty="0">
                <a:solidFill>
                  <a:schemeClr val="bg1"/>
                </a:solidFill>
              </a:rPr>
              <a:t>1× los v týdenním losování dne 8.10., 1× los v měsíčním losování dne 5.11. a 7× losů v losování o hlavní cenu dne 3.12.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67DAAFA-0F88-78D5-1C16-9529D2E7E9FA}"/>
              </a:ext>
            </a:extLst>
          </p:cNvPr>
          <p:cNvSpPr txBox="1"/>
          <p:nvPr/>
        </p:nvSpPr>
        <p:spPr>
          <a:xfrm>
            <a:off x="8391272" y="2090809"/>
            <a:ext cx="3800728" cy="97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tabLst>
                <a:tab pos="457200" algn="l"/>
              </a:tabLst>
            </a:pPr>
            <a:r>
              <a:rPr lang="pl-PL" sz="1000" dirty="0">
                <a:solidFill>
                  <a:schemeClr val="bg1"/>
                </a:solidFill>
                <a:latin typeface="+mj-lt"/>
              </a:rPr>
              <a:t>17.09.        24.09.        1.10.        8.10.</a:t>
            </a:r>
          </a:p>
          <a:p>
            <a:pPr algn="ctr">
              <a:lnSpc>
                <a:spcPct val="200000"/>
              </a:lnSpc>
              <a:tabLst>
                <a:tab pos="457200" algn="l"/>
              </a:tabLst>
            </a:pPr>
            <a:r>
              <a:rPr lang="pl-PL" sz="1000" dirty="0">
                <a:solidFill>
                  <a:schemeClr val="bg1"/>
                </a:solidFill>
                <a:latin typeface="+mj-lt"/>
              </a:rPr>
              <a:t>15.10.        22.10.        29.10.        5.11.</a:t>
            </a:r>
          </a:p>
          <a:p>
            <a:pPr algn="ctr">
              <a:lnSpc>
                <a:spcPct val="200000"/>
              </a:lnSpc>
              <a:tabLst>
                <a:tab pos="457200" algn="l"/>
              </a:tabLst>
            </a:pPr>
            <a:r>
              <a:rPr lang="pl-PL" sz="1000" dirty="0">
                <a:solidFill>
                  <a:schemeClr val="bg1"/>
                </a:solidFill>
                <a:latin typeface="+mj-lt"/>
              </a:rPr>
              <a:t>12.11.       19.11.        26.11.        3.12.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060CBFD6-2711-B070-085D-2EDDA6F5B8E7}"/>
              </a:ext>
            </a:extLst>
          </p:cNvPr>
          <p:cNvCxnSpPr>
            <a:cxnSpLocks/>
          </p:cNvCxnSpPr>
          <p:nvPr/>
        </p:nvCxnSpPr>
        <p:spPr>
          <a:xfrm>
            <a:off x="9612576" y="2204640"/>
            <a:ext cx="0" cy="85867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43D9D647-4D69-7994-2EDB-3FCB6B23B2CF}"/>
              </a:ext>
            </a:extLst>
          </p:cNvPr>
          <p:cNvCxnSpPr>
            <a:cxnSpLocks/>
          </p:cNvCxnSpPr>
          <p:nvPr/>
        </p:nvCxnSpPr>
        <p:spPr>
          <a:xfrm>
            <a:off x="10336476" y="2204640"/>
            <a:ext cx="0" cy="85867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1E6D673F-F5B5-983C-5F9A-8268B953326F}"/>
              </a:ext>
            </a:extLst>
          </p:cNvPr>
          <p:cNvCxnSpPr>
            <a:cxnSpLocks/>
          </p:cNvCxnSpPr>
          <p:nvPr/>
        </p:nvCxnSpPr>
        <p:spPr>
          <a:xfrm>
            <a:off x="11028626" y="2204640"/>
            <a:ext cx="0" cy="85867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AB642018-9BEF-9B38-F6D2-B2C0E7601287}"/>
              </a:ext>
            </a:extLst>
          </p:cNvPr>
          <p:cNvCxnSpPr>
            <a:cxnSpLocks/>
          </p:cNvCxnSpPr>
          <p:nvPr/>
        </p:nvCxnSpPr>
        <p:spPr>
          <a:xfrm flipH="1">
            <a:off x="8893829" y="2468205"/>
            <a:ext cx="280091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66A86E2F-AE92-42AB-6B5A-DC73EB51C5AB}"/>
              </a:ext>
            </a:extLst>
          </p:cNvPr>
          <p:cNvCxnSpPr>
            <a:cxnSpLocks/>
          </p:cNvCxnSpPr>
          <p:nvPr/>
        </p:nvCxnSpPr>
        <p:spPr>
          <a:xfrm flipH="1">
            <a:off x="8893829" y="2779355"/>
            <a:ext cx="280091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E232FCE-FCFB-791E-8721-DDF5DCE3FF10}"/>
              </a:ext>
            </a:extLst>
          </p:cNvPr>
          <p:cNvSpPr txBox="1"/>
          <p:nvPr/>
        </p:nvSpPr>
        <p:spPr>
          <a:xfrm>
            <a:off x="8391272" y="3219585"/>
            <a:ext cx="3795422" cy="38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pl-PL" sz="1400" b="1" cap="all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MĚSÍČNÍ losování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97F6A01-30E1-88C2-1E31-46E113161D0C}"/>
              </a:ext>
            </a:extLst>
          </p:cNvPr>
          <p:cNvSpPr txBox="1"/>
          <p:nvPr/>
        </p:nvSpPr>
        <p:spPr>
          <a:xfrm>
            <a:off x="8391272" y="3649941"/>
            <a:ext cx="3800728" cy="35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tabLst>
                <a:tab pos="457200" algn="l"/>
              </a:tabLst>
            </a:pPr>
            <a:r>
              <a:rPr lang="pl-PL" sz="1000" dirty="0">
                <a:solidFill>
                  <a:schemeClr val="bg1"/>
                </a:solidFill>
                <a:latin typeface="+mj-lt"/>
              </a:rPr>
              <a:t>8.10.        5.11.        3.12.</a:t>
            </a:r>
          </a:p>
        </p:txBody>
      </p: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02104BF5-F4D5-5B6F-339F-791DD0CE9472}"/>
              </a:ext>
            </a:extLst>
          </p:cNvPr>
          <p:cNvCxnSpPr>
            <a:cxnSpLocks/>
          </p:cNvCxnSpPr>
          <p:nvPr/>
        </p:nvCxnSpPr>
        <p:spPr>
          <a:xfrm>
            <a:off x="9973356" y="3755821"/>
            <a:ext cx="0" cy="26356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AFC4777D-D3B3-7998-9303-B36B9133FE23}"/>
              </a:ext>
            </a:extLst>
          </p:cNvPr>
          <p:cNvCxnSpPr>
            <a:cxnSpLocks/>
          </p:cNvCxnSpPr>
          <p:nvPr/>
        </p:nvCxnSpPr>
        <p:spPr>
          <a:xfrm>
            <a:off x="10611333" y="3755821"/>
            <a:ext cx="0" cy="263565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8AB161C4-6BD4-0D6A-C338-A18451962EC5}"/>
              </a:ext>
            </a:extLst>
          </p:cNvPr>
          <p:cNvSpPr txBox="1"/>
          <p:nvPr/>
        </p:nvSpPr>
        <p:spPr>
          <a:xfrm>
            <a:off x="8391273" y="4204584"/>
            <a:ext cx="3782230" cy="382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tabLst>
                <a:tab pos="457200" algn="l"/>
              </a:tabLst>
            </a:pPr>
            <a:r>
              <a:rPr lang="pl-PL" sz="1400" b="1" cap="all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HLAVNÍ LOSOVÁNÍ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8FBA9599-9324-6F4F-0504-EAE6F3F44BBD}"/>
              </a:ext>
            </a:extLst>
          </p:cNvPr>
          <p:cNvSpPr txBox="1"/>
          <p:nvPr/>
        </p:nvSpPr>
        <p:spPr>
          <a:xfrm>
            <a:off x="8391272" y="4634940"/>
            <a:ext cx="3782230" cy="35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tabLst>
                <a:tab pos="457200" algn="l"/>
              </a:tabLst>
            </a:pPr>
            <a:r>
              <a:rPr lang="pl-PL" sz="1000" dirty="0">
                <a:solidFill>
                  <a:schemeClr val="bg1"/>
                </a:solidFill>
                <a:latin typeface="+mj-lt"/>
              </a:rPr>
              <a:t>3.12.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E0277-E916-7EFF-AA3C-23AEFA35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7B15F-E302-9542-0DA0-04DC69F74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2" name="Picture 11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DD3B5404-939A-EE5D-EACE-82AF146CFF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86193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MARKETINGOVÉ MATERIÁLY</a:t>
            </a:r>
            <a:endParaRPr lang="en-GB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3AEB245-C6B9-DEA0-7293-B150A3722305}"/>
              </a:ext>
            </a:extLst>
          </p:cNvPr>
          <p:cNvSpPr txBox="1"/>
          <p:nvPr/>
        </p:nvSpPr>
        <p:spPr>
          <a:xfrm>
            <a:off x="111396" y="1176740"/>
            <a:ext cx="4631615" cy="3848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Letáky 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(pro vložení do kovového držáku na letáky)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Wobblery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(</a:t>
            </a:r>
            <a:r>
              <a:rPr lang="cs-CZ" sz="1200" dirty="0">
                <a:solidFill>
                  <a:schemeClr val="bg1"/>
                </a:solidFill>
                <a:latin typeface="+mj-lt"/>
              </a:rPr>
              <a:t>samolepící štítky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) </a:t>
            </a:r>
            <a:r>
              <a:rPr lang="pl-PL" sz="1400" dirty="0">
                <a:solidFill>
                  <a:schemeClr val="bg1"/>
                </a:solidFill>
                <a:latin typeface="+mj-lt"/>
              </a:rPr>
              <a:t>3 x 10 ks</a:t>
            </a:r>
            <a:endParaRPr lang="pl-PL" sz="8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bg1"/>
                </a:solidFill>
                <a:latin typeface="+mj-lt"/>
              </a:rPr>
              <a:t>Reklamn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í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panel (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totem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</a:rPr>
              <a:t>prodejn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í pult</a:t>
            </a:r>
            <a:endParaRPr lang="pl-PL" sz="1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Vizitky</a:t>
            </a:r>
            <a:endParaRPr lang="pl-PL" sz="8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Balíček materiálů pro použití na sociálních sítích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Banner na WWW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bg1"/>
                </a:solidFill>
                <a:latin typeface="+mj-lt"/>
              </a:rPr>
              <a:t>Kontaktní osoba: Váš obchodní zástupce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5955BC0-386A-7135-04D8-58C1401A2101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D28DF-25C7-E4C0-5772-E3019780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05A1BE-6057-1E65-E7C2-F0F37520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C52B72-5B87-89DF-E97C-D123D1EEB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545" y="1176740"/>
            <a:ext cx="2268000" cy="317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9B15ED-3A1B-8EF7-22DC-E7CA397D9B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" t="1708"/>
          <a:stretch/>
        </p:blipFill>
        <p:spPr>
          <a:xfrm>
            <a:off x="7124639" y="2572702"/>
            <a:ext cx="2016000" cy="275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139E9-39BF-CAB6-4FAD-D2ABF75DF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838" y="2428027"/>
            <a:ext cx="1236872" cy="68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33DF28-8EF1-A0BA-4901-90F93DF53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1909" y="2585218"/>
            <a:ext cx="1235538" cy="68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903FC6-D103-AC59-0105-E313FEC8E45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6" t="2753"/>
          <a:stretch/>
        </p:blipFill>
        <p:spPr>
          <a:xfrm>
            <a:off x="9546915" y="3401851"/>
            <a:ext cx="2003094" cy="181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DA67131F-9F9A-F50C-5FE5-4F80FC2ACE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A880CEB1-22F8-957A-22C1-5432D0D6AF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12" y="746523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A red and black advertisement with a red and black sign&#10;&#10;Description automatically generated">
            <a:extLst>
              <a:ext uri="{FF2B5EF4-FFF2-40B4-BE49-F238E27FC236}">
                <a16:creationId xmlns:a16="http://schemas.microsoft.com/office/drawing/2014/main" id="{1E813834-2396-8249-1D0D-0F3809C007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12" y="737613"/>
            <a:ext cx="1763780" cy="15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A red and black advertisement with a red and black sign&#10;&#10;Description automatically generated">
            <a:extLst>
              <a:ext uri="{FF2B5EF4-FFF2-40B4-BE49-F238E27FC236}">
                <a16:creationId xmlns:a16="http://schemas.microsoft.com/office/drawing/2014/main" id="{860A0D97-BAB1-A057-44E9-6EE71B8CB7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62" y="745633"/>
            <a:ext cx="1763780" cy="15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03110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F15C52-3491-55C2-4449-4E871CCF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41" y="1085650"/>
            <a:ext cx="8712000" cy="432538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1C0BD2-958B-4E2F-9DD7-2653855B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0"/>
            <a:ext cx="10058400" cy="492467"/>
          </a:xfrm>
        </p:spPr>
        <p:txBody>
          <a:bodyPr/>
          <a:lstStyle/>
          <a:p>
            <a:r>
              <a:rPr lang="en-US" dirty="0"/>
              <a:t>KOMUNIKACE</a:t>
            </a:r>
            <a:r>
              <a:rPr lang="pl-PL" dirty="0"/>
              <a:t> </a:t>
            </a:r>
            <a:r>
              <a:rPr lang="en-US" dirty="0"/>
              <a:t>NA WEBU</a:t>
            </a:r>
            <a:endParaRPr lang="en-GB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2CCF2C1-10A4-A9E0-14DF-0F4607C4465E}"/>
              </a:ext>
            </a:extLst>
          </p:cNvPr>
          <p:cNvSpPr/>
          <p:nvPr/>
        </p:nvSpPr>
        <p:spPr>
          <a:xfrm>
            <a:off x="0" y="5512236"/>
            <a:ext cx="12192000" cy="747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F6B31DC-4351-4937-47DB-7B6178080536}"/>
              </a:ext>
            </a:extLst>
          </p:cNvPr>
          <p:cNvSpPr txBox="1"/>
          <p:nvPr/>
        </p:nvSpPr>
        <p:spPr>
          <a:xfrm>
            <a:off x="1870984" y="659480"/>
            <a:ext cx="10251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1"/>
                </a:solidFill>
                <a:latin typeface="+mj-lt"/>
              </a:rPr>
              <a:t>Seznam autorizovaných distributorů je k dispozici na webu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A19A5-3CA5-307F-45B6-A4551E56F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120" y="5309839"/>
            <a:ext cx="1195384" cy="115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74390-6421-1C0A-B5AB-554B32F0D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309" y="5530349"/>
            <a:ext cx="4860000" cy="729000"/>
          </a:xfrm>
          <a:prstGeom prst="rect">
            <a:avLst/>
          </a:prstGeom>
        </p:spPr>
      </p:pic>
      <p:sp>
        <p:nvSpPr>
          <p:cNvPr id="17" name="Prostokąt 26">
            <a:extLst>
              <a:ext uri="{FF2B5EF4-FFF2-40B4-BE49-F238E27FC236}">
                <a16:creationId xmlns:a16="http://schemas.microsoft.com/office/drawing/2014/main" id="{857FD098-0570-D2D4-4CBC-6468F9C74FCD}"/>
              </a:ext>
            </a:extLst>
          </p:cNvPr>
          <p:cNvSpPr/>
          <p:nvPr/>
        </p:nvSpPr>
        <p:spPr>
          <a:xfrm>
            <a:off x="7929949" y="1208915"/>
            <a:ext cx="1096356" cy="238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Picture 17" descr="A red van with a black background&#10;&#10;Description automatically generated">
            <a:extLst>
              <a:ext uri="{FF2B5EF4-FFF2-40B4-BE49-F238E27FC236}">
                <a16:creationId xmlns:a16="http://schemas.microsoft.com/office/drawing/2014/main" id="{2E98A553-18C1-20E7-723D-0508224E2D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5104546"/>
            <a:ext cx="1764000" cy="156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58146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2015 template">
  <a:themeElements>
    <a:clrScheme name="MilwaukeeTool">
      <a:dk1>
        <a:sysClr val="windowText" lastClr="000000"/>
      </a:dk1>
      <a:lt1>
        <a:srgbClr val="FFFFFF"/>
      </a:lt1>
      <a:dk2>
        <a:srgbClr val="E31937"/>
      </a:dk2>
      <a:lt2>
        <a:srgbClr val="EEECE1"/>
      </a:lt2>
      <a:accent1>
        <a:srgbClr val="008A95"/>
      </a:accent1>
      <a:accent2>
        <a:srgbClr val="FDBC18"/>
      </a:accent2>
      <a:accent3>
        <a:srgbClr val="2459AF"/>
      </a:accent3>
      <a:accent4>
        <a:srgbClr val="DA5E00"/>
      </a:accent4>
      <a:accent5>
        <a:srgbClr val="002563"/>
      </a:accent5>
      <a:accent6>
        <a:srgbClr val="E31937"/>
      </a:accent6>
      <a:hlink>
        <a:srgbClr val="1A4283"/>
      </a:hlink>
      <a:folHlink>
        <a:srgbClr val="595959"/>
      </a:folHlink>
    </a:clrScheme>
    <a:fontScheme name="Milwaukee Too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77FB2BFA9E441B4137F4D54B3C8AF" ma:contentTypeVersion="13" ma:contentTypeDescription="Create a new document." ma:contentTypeScope="" ma:versionID="059cdf9552feddd8b6cffcf0fbbda955">
  <xsd:schema xmlns:xsd="http://www.w3.org/2001/XMLSchema" xmlns:xs="http://www.w3.org/2001/XMLSchema" xmlns:p="http://schemas.microsoft.com/office/2006/metadata/properties" xmlns:ns2="21a37883-3edd-4676-b767-ff604b407efa" xmlns:ns3="307181a0-12b6-449b-8028-d4ea4d1fead0" targetNamespace="http://schemas.microsoft.com/office/2006/metadata/properties" ma:root="true" ma:fieldsID="075d281771178131ba2a8920f4e1aef0" ns2:_="" ns3:_="">
    <xsd:import namespace="21a37883-3edd-4676-b767-ff604b407efa"/>
    <xsd:import namespace="307181a0-12b6-449b-8028-d4ea4d1fea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37883-3edd-4676-b767-ff604b407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181a0-12b6-449b-8028-d4ea4d1fe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5C1E4-8ADB-43BB-814A-FC361935217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307181a0-12b6-449b-8028-d4ea4d1fead0"/>
    <ds:schemaRef ds:uri="21a37883-3edd-4676-b767-ff604b407e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5E0227-852D-4414-8A59-70963AF78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D54E6-842A-4C3D-A199-0BCD6752E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a37883-3edd-4676-b767-ff604b407efa"/>
    <ds:schemaRef ds:uri="307181a0-12b6-449b-8028-d4ea4d1fe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13438</TotalTime>
  <Words>651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Wingdings</vt:lpstr>
      <vt:lpstr>2015 template</vt:lpstr>
      <vt:lpstr>LOTERIE MILWAUKEE 2024</vt:lpstr>
      <vt:lpstr>PowerPoint Presentation</vt:lpstr>
      <vt:lpstr>PRAVIDLA</vt:lpstr>
      <vt:lpstr>PRAVIDLA</vt:lpstr>
      <vt:lpstr>PRAVIDLA</vt:lpstr>
      <vt:lpstr>VÝHRY</vt:lpstr>
      <vt:lpstr>LOSOVÁNÍ VÝHER</vt:lpstr>
      <vt:lpstr>MARKETINGOVÉ MATERIÁLY</vt:lpstr>
      <vt:lpstr>KOMUNIKACE NA WEBU</vt:lpstr>
      <vt:lpstr>REGISTRACE NÁKUPU</vt:lpstr>
      <vt:lpstr>FAQ </vt:lpstr>
      <vt:lpstr>Děkujeme</vt:lpstr>
    </vt:vector>
  </TitlesOfParts>
  <Company>Milwaukee Tool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METALWORKING SBU</dc:title>
  <dc:creator>Gee, Kevin</dc:creator>
  <cp:lastModifiedBy>Daniela Kendlbacher</cp:lastModifiedBy>
  <cp:revision>327</cp:revision>
  <cp:lastPrinted>2023-09-08T13:26:24Z</cp:lastPrinted>
  <dcterms:created xsi:type="dcterms:W3CDTF">2017-05-01T19:16:45Z</dcterms:created>
  <dcterms:modified xsi:type="dcterms:W3CDTF">2024-09-09T14:13:29Z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0x0101009B277FB2BFA9E441B4137F4D54B3C8AF</vt:lpwstr>
  </property>
  <property fmtid="{D5CDD505-2E9C-101B-9397-08002B2CF9AE}" pid="3" name="NXPowerLiteLastOptimized">
    <vt:lpwstr>354851492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D7.1.1</vt:lpwstr>
  </property>
</Properties>
</file>